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302" r:id="rId3"/>
    <p:sldId id="316" r:id="rId4"/>
    <p:sldId id="315" r:id="rId5"/>
    <p:sldId id="313" r:id="rId6"/>
    <p:sldId id="30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F1CD-F764-4912-872B-428F63F098D0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BB42-EC51-4D2F-BE5B-0DE2D94F2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5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F1CD-F764-4912-872B-428F63F098D0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BB42-EC51-4D2F-BE5B-0DE2D94F2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3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F1CD-F764-4912-872B-428F63F098D0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BB42-EC51-4D2F-BE5B-0DE2D94F2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5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F1CD-F764-4912-872B-428F63F098D0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BB42-EC51-4D2F-BE5B-0DE2D94F2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F1CD-F764-4912-872B-428F63F098D0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BB42-EC51-4D2F-BE5B-0DE2D94F2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2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F1CD-F764-4912-872B-428F63F098D0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BB42-EC51-4D2F-BE5B-0DE2D94F2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3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F1CD-F764-4912-872B-428F63F098D0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BB42-EC51-4D2F-BE5B-0DE2D94F2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3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F1CD-F764-4912-872B-428F63F098D0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BB42-EC51-4D2F-BE5B-0DE2D94F2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5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F1CD-F764-4912-872B-428F63F098D0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BB42-EC51-4D2F-BE5B-0DE2D94F2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0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F1CD-F764-4912-872B-428F63F098D0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BB42-EC51-4D2F-BE5B-0DE2D94F2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7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F1CD-F764-4912-872B-428F63F098D0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BB42-EC51-4D2F-BE5B-0DE2D94F2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8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CF1CD-F764-4912-872B-428F63F098D0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8BB42-EC51-4D2F-BE5B-0DE2D94F2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7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ampusbourses.campusfrance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ctorat.campusfrance.org/phd/offers" TargetMode="External"/><Relationship Id="rId4" Type="http://schemas.openxmlformats.org/officeDocument/2006/relationships/hyperlink" Target="http://frenchhighereducatio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6408" y="216407"/>
            <a:ext cx="8711184" cy="5724144"/>
          </a:xfrm>
          <a:custGeom>
            <a:avLst/>
            <a:gdLst/>
            <a:ahLst/>
            <a:cxnLst/>
            <a:rect l="l" t="t" r="r" b="b"/>
            <a:pathLst>
              <a:path w="8711184" h="5724144">
                <a:moveTo>
                  <a:pt x="0" y="5724144"/>
                </a:moveTo>
                <a:lnTo>
                  <a:pt x="8711184" y="5724144"/>
                </a:lnTo>
                <a:lnTo>
                  <a:pt x="8711184" y="0"/>
                </a:lnTo>
                <a:lnTo>
                  <a:pt x="0" y="0"/>
                </a:lnTo>
                <a:lnTo>
                  <a:pt x="0" y="5724144"/>
                </a:lnTo>
                <a:close/>
              </a:path>
            </a:pathLst>
          </a:custGeom>
          <a:solidFill>
            <a:srgbClr val="DD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409" y="216407"/>
            <a:ext cx="8711183" cy="5724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68396" y="216407"/>
            <a:ext cx="5759196" cy="5724144"/>
          </a:xfrm>
          <a:custGeom>
            <a:avLst/>
            <a:gdLst/>
            <a:ahLst/>
            <a:cxnLst/>
            <a:rect l="l" t="t" r="r" b="b"/>
            <a:pathLst>
              <a:path w="5759196" h="5724144">
                <a:moveTo>
                  <a:pt x="5759196" y="5724144"/>
                </a:moveTo>
                <a:lnTo>
                  <a:pt x="5759196" y="0"/>
                </a:lnTo>
                <a:lnTo>
                  <a:pt x="0" y="5724144"/>
                </a:lnTo>
                <a:lnTo>
                  <a:pt x="5759196" y="57241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2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 txBox="1"/>
          <p:nvPr/>
        </p:nvSpPr>
        <p:spPr>
          <a:xfrm>
            <a:off x="3583788" y="4800600"/>
            <a:ext cx="5268190" cy="1035620"/>
          </a:xfrm>
          <a:prstGeom prst="rect">
            <a:avLst/>
          </a:prstGeom>
        </p:spPr>
        <p:txBody>
          <a:bodyPr wrap="square" lIns="0" tIns="43148" rIns="0" bIns="0" rtlCol="0" anchor="b">
            <a:noAutofit/>
          </a:bodyPr>
          <a:lstStyle/>
          <a:p>
            <a:pPr marR="13848" algn="r">
              <a:lnSpc>
                <a:spcPts val="6795"/>
              </a:lnSpc>
            </a:pPr>
            <a:r>
              <a:rPr lang="fr-FR" sz="6600" b="1" dirty="0">
                <a:solidFill>
                  <a:srgbClr val="FFFFFF"/>
                </a:solidFill>
                <a:cs typeface="Cambria"/>
              </a:rPr>
              <a:t>FUNDING</a:t>
            </a:r>
            <a:endParaRPr sz="6600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7245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9">
            <a:extLst>
              <a:ext uri="{FF2B5EF4-FFF2-40B4-BE49-F238E27FC236}">
                <a16:creationId xmlns:a16="http://schemas.microsoft.com/office/drawing/2014/main" id="{F8AF447D-7972-CF45-B11D-98AFD1EFF1A4}"/>
              </a:ext>
            </a:extLst>
          </p:cNvPr>
          <p:cNvSpPr/>
          <p:nvPr/>
        </p:nvSpPr>
        <p:spPr>
          <a:xfrm>
            <a:off x="5715000" y="216407"/>
            <a:ext cx="3212592" cy="5733288"/>
          </a:xfrm>
          <a:custGeom>
            <a:avLst/>
            <a:gdLst/>
            <a:ahLst/>
            <a:cxnLst/>
            <a:rect l="l" t="t" r="r" b="b"/>
            <a:pathLst>
              <a:path w="3779520" h="5733288">
                <a:moveTo>
                  <a:pt x="0" y="5733288"/>
                </a:moveTo>
                <a:lnTo>
                  <a:pt x="3779520" y="5733288"/>
                </a:lnTo>
                <a:lnTo>
                  <a:pt x="3779520" y="0"/>
                </a:lnTo>
                <a:lnTo>
                  <a:pt x="0" y="0"/>
                </a:lnTo>
                <a:lnTo>
                  <a:pt x="0" y="5733288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8150" y="216409"/>
            <a:ext cx="4733782" cy="693611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 marR="53309">
              <a:lnSpc>
                <a:spcPts val="4150"/>
              </a:lnSpc>
            </a:pPr>
            <a:r>
              <a:rPr lang="es-ES" sz="4000" b="1" dirty="0">
                <a:solidFill>
                  <a:srgbClr val="FF6600"/>
                </a:solidFill>
                <a:cs typeface="Cambria"/>
              </a:rPr>
              <a:t>FOR STUDENTS</a:t>
            </a:r>
            <a:endParaRPr sz="4000" dirty="0"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48072" y="216407"/>
            <a:ext cx="3779520" cy="5733288"/>
          </a:xfrm>
          <a:prstGeom prst="rect">
            <a:avLst/>
          </a:prstGeom>
        </p:spPr>
        <p:txBody>
          <a:bodyPr wrap="square" lIns="0" tIns="1708" rIns="0" bIns="0" rtlCol="0">
            <a:noAutofit/>
          </a:bodyPr>
          <a:lstStyle/>
          <a:p>
            <a:pPr>
              <a:lnSpc>
                <a:spcPts val="700"/>
              </a:lnSpc>
            </a:pPr>
            <a:endParaRPr sz="700" dirty="0"/>
          </a:p>
        </p:txBody>
      </p:sp>
      <p:pic>
        <p:nvPicPr>
          <p:cNvPr id="77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422392" y="4216607"/>
            <a:ext cx="3505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2293" algn="r">
              <a:lnSpc>
                <a:spcPct val="97696"/>
              </a:lnSpc>
              <a:spcBef>
                <a:spcPts val="28000"/>
              </a:spcBef>
            </a:pPr>
            <a:r>
              <a:rPr lang="en-US" sz="6000" b="1" dirty="0">
                <a:solidFill>
                  <a:srgbClr val="FFFFFF"/>
                </a:solidFill>
                <a:cs typeface="Cambria"/>
              </a:rPr>
              <a:t>1,200</a:t>
            </a:r>
            <a:br>
              <a:rPr lang="en-US" sz="6000" b="1" dirty="0">
                <a:solidFill>
                  <a:srgbClr val="FFFFFF"/>
                </a:solidFill>
                <a:cs typeface="Cambria"/>
              </a:rPr>
            </a:br>
            <a:r>
              <a:rPr lang="en-US" sz="2000" b="1" dirty="0">
                <a:solidFill>
                  <a:srgbClr val="FFFFFF"/>
                </a:solidFill>
                <a:cs typeface="Cambria"/>
              </a:rPr>
              <a:t>paid teaching assistant positions per year</a:t>
            </a:r>
            <a:endParaRPr lang="en-US" sz="2000" dirty="0">
              <a:cs typeface="Cambri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A7FBFF-8CB8-0843-B025-3FE4ED3FACF2}"/>
              </a:ext>
            </a:extLst>
          </p:cNvPr>
          <p:cNvSpPr/>
          <p:nvPr/>
        </p:nvSpPr>
        <p:spPr>
          <a:xfrm>
            <a:off x="238150" y="1193661"/>
            <a:ext cx="547685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Benjamin Franklin </a:t>
            </a:r>
          </a:p>
          <a:p>
            <a:r>
              <a:rPr lang="fr-FR" altLang="en-US" sz="24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Generation</a:t>
            </a:r>
            <a:r>
              <a:rPr lang="fr-FR" altLang="en-US" sz="24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4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Abroad</a:t>
            </a:r>
            <a:r>
              <a:rPr lang="fr-FR" altLang="en-US" sz="24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4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Scholarships</a:t>
            </a:r>
            <a:endParaRPr lang="fr-FR" altLang="en-US" sz="2400" b="1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Undergrad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students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planning to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study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abroad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in France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$2,500 per student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Applications: June</a:t>
            </a:r>
          </a:p>
          <a:p>
            <a:pPr lvl="1"/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Font typeface="+mj-lt"/>
              <a:buAutoNum type="arabicParenR" startAt="2"/>
            </a:pP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TAPIF - </a:t>
            </a:r>
            <a:r>
              <a:rPr lang="fr-FR" altLang="en-US" sz="28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Teaching</a:t>
            </a: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Assistant Program in France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You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teach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English in France (and are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paid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Applications: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October-November</a:t>
            </a:r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61D7A2-79AA-40AA-A6B5-AF0A8A214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96" y="-102194"/>
            <a:ext cx="4318801" cy="431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9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5148072" y="216407"/>
            <a:ext cx="3779520" cy="5733288"/>
          </a:xfrm>
          <a:custGeom>
            <a:avLst/>
            <a:gdLst/>
            <a:ahLst/>
            <a:cxnLst/>
            <a:rect l="l" t="t" r="r" b="b"/>
            <a:pathLst>
              <a:path w="3779520" h="5733288">
                <a:moveTo>
                  <a:pt x="0" y="5733288"/>
                </a:moveTo>
                <a:lnTo>
                  <a:pt x="3779520" y="5733288"/>
                </a:lnTo>
                <a:lnTo>
                  <a:pt x="3779520" y="0"/>
                </a:lnTo>
                <a:lnTo>
                  <a:pt x="0" y="0"/>
                </a:lnTo>
                <a:lnTo>
                  <a:pt x="0" y="5733288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marL="173038">
              <a:tabLst>
                <a:tab pos="3538538" algn="l"/>
              </a:tabLst>
            </a:pPr>
            <a:endParaRPr lang="en-US" sz="1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marL="173038">
              <a:tabLst>
                <a:tab pos="3538538" algn="l"/>
              </a:tabLst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Recording of 360° videos by students in France to enable UC Davis students to explore France in virtual reality and inspire them to study abroad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8505" y="216409"/>
            <a:ext cx="4733782" cy="693611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 marR="53309">
              <a:lnSpc>
                <a:spcPts val="4150"/>
              </a:lnSpc>
            </a:pPr>
            <a:r>
              <a:rPr lang="es-ES" sz="4000" b="1" dirty="0">
                <a:solidFill>
                  <a:srgbClr val="FF6600"/>
                </a:solidFill>
                <a:cs typeface="Cambria"/>
              </a:rPr>
              <a:t>FOR STUDENTS</a:t>
            </a:r>
            <a:endParaRPr sz="4000" dirty="0"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48072" y="216407"/>
            <a:ext cx="3779520" cy="5733288"/>
          </a:xfrm>
          <a:prstGeom prst="rect">
            <a:avLst/>
          </a:prstGeom>
        </p:spPr>
        <p:txBody>
          <a:bodyPr wrap="square" lIns="0" tIns="1708" rIns="0" bIns="0" rtlCol="0">
            <a:noAutofit/>
          </a:bodyPr>
          <a:lstStyle/>
          <a:p>
            <a:pPr>
              <a:lnSpc>
                <a:spcPts val="700"/>
              </a:lnSpc>
            </a:pPr>
            <a:endParaRPr sz="700" dirty="0"/>
          </a:p>
        </p:txBody>
      </p:sp>
      <p:pic>
        <p:nvPicPr>
          <p:cNvPr id="77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46607" y="694848"/>
            <a:ext cx="3505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UC Davis - Study Abroad Club</a:t>
            </a:r>
          </a:p>
          <a:p>
            <a:pPr lvl="0" algn="ctr"/>
            <a:r>
              <a:rPr lang="en-US" sz="16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“Connections abroad” </a:t>
            </a:r>
          </a:p>
          <a:p>
            <a:pPr lvl="0" algn="ctr"/>
            <a:r>
              <a:rPr lang="en-US" sz="16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Exploring France through virtual reality </a:t>
            </a:r>
            <a:endParaRPr lang="en-US" sz="1600" dirty="0">
              <a:solidFill>
                <a:schemeClr val="bg1"/>
              </a:solidFill>
              <a:cs typeface="Cambri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A7FBFF-8CB8-0843-B025-3FE4ED3FACF2}"/>
              </a:ext>
            </a:extLst>
          </p:cNvPr>
          <p:cNvSpPr/>
          <p:nvPr/>
        </p:nvSpPr>
        <p:spPr>
          <a:xfrm>
            <a:off x="238150" y="1457504"/>
            <a:ext cx="471485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France on Campus </a:t>
            </a:r>
            <a:r>
              <a:rPr lang="fr-FR" altLang="en-US" sz="28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Award</a:t>
            </a:r>
            <a:endParaRPr lang="fr-FR" altLang="en-US" sz="2400" b="1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For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student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organisations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eager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to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launch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 France-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related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project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on campus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Up to $2,000 per project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Applications: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October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26th </a:t>
            </a:r>
          </a:p>
          <a:p>
            <a:pPr lvl="1"/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Font typeface="+mj-lt"/>
              <a:buAutoNum type="arabicParenR" startAt="4"/>
            </a:pP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Lafayette </a:t>
            </a:r>
            <a:r>
              <a:rPr lang="fr-FR" altLang="en-US" sz="28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Debates</a:t>
            </a:r>
            <a:endParaRPr lang="fr-FR" altLang="en-US" sz="2800" b="1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debate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tournament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in English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Winners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receive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study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trip to Paris to explore the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debate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topic</a:t>
            </a:r>
          </a:p>
        </p:txBody>
      </p:sp>
      <p:pic>
        <p:nvPicPr>
          <p:cNvPr id="10" name="Google Shape;227;p37">
            <a:extLst>
              <a:ext uri="{FF2B5EF4-FFF2-40B4-BE49-F238E27FC236}">
                <a16:creationId xmlns:a16="http://schemas.microsoft.com/office/drawing/2014/main" id="{5771FFEE-33A3-EE42-B46C-F1AA06ECDC1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5234" y="1752602"/>
            <a:ext cx="3466575" cy="236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46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5715000" y="216407"/>
            <a:ext cx="3212592" cy="5733288"/>
          </a:xfrm>
          <a:custGeom>
            <a:avLst/>
            <a:gdLst/>
            <a:ahLst/>
            <a:cxnLst/>
            <a:rect l="l" t="t" r="r" b="b"/>
            <a:pathLst>
              <a:path w="3779520" h="5733288">
                <a:moveTo>
                  <a:pt x="0" y="5733288"/>
                </a:moveTo>
                <a:lnTo>
                  <a:pt x="3779520" y="5733288"/>
                </a:lnTo>
                <a:lnTo>
                  <a:pt x="3779520" y="0"/>
                </a:lnTo>
                <a:lnTo>
                  <a:pt x="0" y="0"/>
                </a:lnTo>
                <a:lnTo>
                  <a:pt x="0" y="5733288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3070" y="216409"/>
            <a:ext cx="4733782" cy="693611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 marR="53309">
              <a:lnSpc>
                <a:spcPts val="4150"/>
              </a:lnSpc>
            </a:pPr>
            <a:r>
              <a:rPr lang="es-ES" sz="4000" b="1" dirty="0">
                <a:solidFill>
                  <a:srgbClr val="FF6600"/>
                </a:solidFill>
                <a:cs typeface="Cambria"/>
              </a:rPr>
              <a:t>FOR RESEARCHERS</a:t>
            </a:r>
            <a:endParaRPr sz="4000" dirty="0"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48072" y="216407"/>
            <a:ext cx="3779520" cy="5733288"/>
          </a:xfrm>
          <a:prstGeom prst="rect">
            <a:avLst/>
          </a:prstGeom>
        </p:spPr>
        <p:txBody>
          <a:bodyPr wrap="square" lIns="0" tIns="1708" rIns="0" bIns="0" rtlCol="0">
            <a:noAutofit/>
          </a:bodyPr>
          <a:lstStyle/>
          <a:p>
            <a:pPr>
              <a:lnSpc>
                <a:spcPts val="700"/>
              </a:lnSpc>
            </a:pPr>
            <a:endParaRPr sz="700" dirty="0"/>
          </a:p>
        </p:txBody>
      </p:sp>
      <p:pic>
        <p:nvPicPr>
          <p:cNvPr id="77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422392" y="4267200"/>
            <a:ext cx="3505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2293" algn="r">
              <a:lnSpc>
                <a:spcPct val="97696"/>
              </a:lnSpc>
              <a:spcBef>
                <a:spcPts val="28000"/>
              </a:spcBef>
            </a:pPr>
            <a:r>
              <a:rPr lang="en-US" sz="6000" b="1" dirty="0">
                <a:solidFill>
                  <a:srgbClr val="FFFFFF"/>
                </a:solidFill>
                <a:cs typeface="Cambria"/>
              </a:rPr>
              <a:t>$600,000</a:t>
            </a:r>
            <a:br>
              <a:rPr lang="en-US" sz="6000" b="1" dirty="0">
                <a:solidFill>
                  <a:srgbClr val="FFFFFF"/>
                </a:solidFill>
                <a:cs typeface="Cambria"/>
              </a:rPr>
            </a:br>
            <a:r>
              <a:rPr lang="en-US" sz="2000" b="1" dirty="0">
                <a:solidFill>
                  <a:srgbClr val="FFFFFF"/>
                </a:solidFill>
                <a:cs typeface="Cambria"/>
              </a:rPr>
              <a:t>distributed every year for Chateaubriand fellowships</a:t>
            </a:r>
            <a:endParaRPr lang="en-US" sz="2000" dirty="0">
              <a:cs typeface="Cambri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A7FBFF-8CB8-0843-B025-3FE4ED3FACF2}"/>
              </a:ext>
            </a:extLst>
          </p:cNvPr>
          <p:cNvSpPr/>
          <p:nvPr/>
        </p:nvSpPr>
        <p:spPr>
          <a:xfrm>
            <a:off x="233070" y="732884"/>
            <a:ext cx="5359692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Chateaubriand </a:t>
            </a:r>
            <a:r>
              <a:rPr lang="fr-FR" altLang="en-US" sz="28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fellowship</a:t>
            </a:r>
            <a:endParaRPr lang="fr-FR" altLang="en-US" sz="2800" b="1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PhD students seeking to complete 4 to 8 months of research in France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$1,500/month + travel expenses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Deadline: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January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15th </a:t>
            </a:r>
            <a:endParaRPr lang="fr-FR" altLang="en-US" sz="2800" b="1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en-US" sz="15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Font typeface="+mj-lt"/>
              <a:buAutoNum type="arabicParenR" startAt="2"/>
            </a:pPr>
            <a:r>
              <a:rPr lang="fr-FR" altLang="en-US" sz="27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Fulbright</a:t>
            </a:r>
            <a:r>
              <a:rPr lang="fr-FR" altLang="en-US" sz="27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US </a:t>
            </a:r>
            <a:r>
              <a:rPr lang="fr-FR" altLang="en-US" sz="27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scholar</a:t>
            </a:r>
            <a:r>
              <a:rPr lang="fr-FR" altLang="en-US" sz="27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program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US academics, university and college administrators</a:t>
            </a:r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Applications: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September</a:t>
            </a:r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fr-FR" altLang="en-US" sz="15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Font typeface="+mj-lt"/>
              <a:buAutoNum type="arabicParenR" startAt="2"/>
            </a:pP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Thomas Jefferson </a:t>
            </a:r>
            <a:r>
              <a:rPr lang="fr-FR" altLang="en-US" sz="28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fund</a:t>
            </a:r>
            <a:endParaRPr lang="fr-FR" altLang="en-US" sz="2800" b="1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Collaborative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research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projects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involving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two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young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researchers</a:t>
            </a:r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$20,000 per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project</a:t>
            </a:r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Applications: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Spring</a:t>
            </a:r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F06CE7-BF5F-4F63-AF0C-F28D16F08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09" y="127407"/>
            <a:ext cx="4193173" cy="419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5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9">
            <a:extLst>
              <a:ext uri="{FF2B5EF4-FFF2-40B4-BE49-F238E27FC236}">
                <a16:creationId xmlns:a16="http://schemas.microsoft.com/office/drawing/2014/main" id="{D1E1B79E-AE4F-D842-8724-CBCDF89BDD82}"/>
              </a:ext>
            </a:extLst>
          </p:cNvPr>
          <p:cNvSpPr/>
          <p:nvPr/>
        </p:nvSpPr>
        <p:spPr>
          <a:xfrm>
            <a:off x="5715000" y="216407"/>
            <a:ext cx="3212592" cy="5733288"/>
          </a:xfrm>
          <a:custGeom>
            <a:avLst/>
            <a:gdLst/>
            <a:ahLst/>
            <a:cxnLst/>
            <a:rect l="l" t="t" r="r" b="b"/>
            <a:pathLst>
              <a:path w="3779520" h="5733288">
                <a:moveTo>
                  <a:pt x="0" y="5733288"/>
                </a:moveTo>
                <a:lnTo>
                  <a:pt x="3779520" y="5733288"/>
                </a:lnTo>
                <a:lnTo>
                  <a:pt x="3779520" y="0"/>
                </a:lnTo>
                <a:lnTo>
                  <a:pt x="0" y="0"/>
                </a:lnTo>
                <a:lnTo>
                  <a:pt x="0" y="5733288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148072" y="216407"/>
            <a:ext cx="3779520" cy="5733288"/>
          </a:xfrm>
          <a:prstGeom prst="rect">
            <a:avLst/>
          </a:prstGeom>
        </p:spPr>
        <p:txBody>
          <a:bodyPr wrap="square" lIns="0" tIns="1708" rIns="0" bIns="0" rtlCol="0">
            <a:noAutofit/>
          </a:bodyPr>
          <a:lstStyle/>
          <a:p>
            <a:pPr>
              <a:lnSpc>
                <a:spcPts val="700"/>
              </a:lnSpc>
            </a:pPr>
            <a:endParaRPr sz="700" dirty="0"/>
          </a:p>
        </p:txBody>
      </p:sp>
      <p:pic>
        <p:nvPicPr>
          <p:cNvPr id="77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A7FBFF-8CB8-0843-B025-3FE4ED3FACF2}"/>
              </a:ext>
            </a:extLst>
          </p:cNvPr>
          <p:cNvSpPr/>
          <p:nvPr/>
        </p:nvSpPr>
        <p:spPr>
          <a:xfrm>
            <a:off x="233070" y="886771"/>
            <a:ext cx="535969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altLang="en-US" sz="28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Transatlantic</a:t>
            </a: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8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Mobility</a:t>
            </a: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Program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Funding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for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initiating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partnerships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with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French institutions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$20,000 per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project</a:t>
            </a:r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Deadline: May 15th</a:t>
            </a:r>
          </a:p>
          <a:p>
            <a:pPr lvl="1"/>
            <a:endParaRPr lang="fr-FR" altLang="en-US" sz="15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altLang="en-US" sz="27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French for </a:t>
            </a:r>
            <a:r>
              <a:rPr lang="fr-FR" altLang="en-US" sz="27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professional</a:t>
            </a:r>
            <a:r>
              <a:rPr lang="fr-FR" altLang="en-US" sz="27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7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purposes</a:t>
            </a:r>
            <a:endParaRPr lang="fr-FR" altLang="en-US" sz="2700" b="1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Annual training courses for university professors in French for professional purposes didactics</a:t>
            </a:r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fr-FR" altLang="en-US" sz="15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« Tournées » film festival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$2,200 to cover the cost of screening six French films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Deadline: Spring </a:t>
            </a:r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B597F88C-2200-5F48-9346-2C43EDB1DA01}"/>
              </a:ext>
            </a:extLst>
          </p:cNvPr>
          <p:cNvSpPr txBox="1"/>
          <p:nvPr/>
        </p:nvSpPr>
        <p:spPr>
          <a:xfrm>
            <a:off x="233070" y="216409"/>
            <a:ext cx="4733782" cy="693611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 marR="53309">
              <a:lnSpc>
                <a:spcPts val="4150"/>
              </a:lnSpc>
            </a:pPr>
            <a:r>
              <a:rPr lang="es-ES" sz="4000" b="1" dirty="0">
                <a:solidFill>
                  <a:srgbClr val="FF6600"/>
                </a:solidFill>
                <a:cs typeface="Cambria"/>
              </a:rPr>
              <a:t>FOR INSTITUTIONS</a:t>
            </a:r>
            <a:endParaRPr sz="4000" dirty="0">
              <a:cs typeface="Cambri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9DBB6C-E55D-D647-BCF7-08DBB771630E}"/>
              </a:ext>
            </a:extLst>
          </p:cNvPr>
          <p:cNvSpPr/>
          <p:nvPr/>
        </p:nvSpPr>
        <p:spPr>
          <a:xfrm>
            <a:off x="5715000" y="4038602"/>
            <a:ext cx="3212592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2293" algn="r">
              <a:lnSpc>
                <a:spcPct val="97696"/>
              </a:lnSpc>
              <a:spcBef>
                <a:spcPts val="28000"/>
              </a:spcBef>
            </a:pPr>
            <a:r>
              <a:rPr lang="en-US" sz="6000" b="1" dirty="0">
                <a:solidFill>
                  <a:srgbClr val="FFFFFF"/>
                </a:solidFill>
                <a:cs typeface="Cambria"/>
              </a:rPr>
              <a:t>400</a:t>
            </a:r>
            <a:br>
              <a:rPr lang="en-US" sz="6000" b="1" dirty="0">
                <a:solidFill>
                  <a:srgbClr val="FFFFFF"/>
                </a:solidFill>
                <a:cs typeface="Cambria"/>
              </a:rPr>
            </a:br>
            <a:r>
              <a:rPr lang="en-US" sz="2000" b="1" dirty="0">
                <a:solidFill>
                  <a:srgbClr val="FFFFFF"/>
                </a:solidFill>
                <a:cs typeface="Cambria"/>
              </a:rPr>
              <a:t>students have benefited from the Transatlantic Mobility Program</a:t>
            </a:r>
            <a:endParaRPr lang="en-US" sz="2000" dirty="0">
              <a:cs typeface="Cambri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A0DD8E-3992-48EE-9B0F-27E2C08DC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19" y="273619"/>
            <a:ext cx="3721354" cy="372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62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69"/>
          <p:cNvSpPr/>
          <p:nvPr/>
        </p:nvSpPr>
        <p:spPr>
          <a:xfrm>
            <a:off x="204216" y="1219201"/>
            <a:ext cx="8711184" cy="4721351"/>
          </a:xfrm>
          <a:custGeom>
            <a:avLst/>
            <a:gdLst/>
            <a:ahLst/>
            <a:cxnLst/>
            <a:rect l="l" t="t" r="r" b="b"/>
            <a:pathLst>
              <a:path w="8711184" h="5724144">
                <a:moveTo>
                  <a:pt x="0" y="5724144"/>
                </a:moveTo>
                <a:lnTo>
                  <a:pt x="8711184" y="5724144"/>
                </a:lnTo>
                <a:lnTo>
                  <a:pt x="8711184" y="0"/>
                </a:lnTo>
                <a:lnTo>
                  <a:pt x="0" y="0"/>
                </a:lnTo>
                <a:lnTo>
                  <a:pt x="0" y="57241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6"/>
          <p:cNvSpPr txBox="1"/>
          <p:nvPr/>
        </p:nvSpPr>
        <p:spPr>
          <a:xfrm>
            <a:off x="238150" y="629444"/>
            <a:ext cx="8372450" cy="589756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>
              <a:lnSpc>
                <a:spcPts val="4150"/>
              </a:lnSpc>
            </a:pPr>
            <a:r>
              <a:rPr lang="fr-FR" sz="5000" b="1" dirty="0">
                <a:solidFill>
                  <a:srgbClr val="FF6600"/>
                </a:solidFill>
              </a:rPr>
              <a:t>TOOLS</a:t>
            </a:r>
            <a:endParaRPr sz="5000" b="1" dirty="0">
              <a:solidFill>
                <a:srgbClr val="FF6600"/>
              </a:solidFill>
            </a:endParaRPr>
          </a:p>
        </p:txBody>
      </p:sp>
      <p:pic>
        <p:nvPicPr>
          <p:cNvPr id="83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270807" y="1328233"/>
            <a:ext cx="84994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altLang="en-US" sz="3200" b="1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Scholarships and grants for students</a:t>
            </a:r>
          </a:p>
          <a:p>
            <a:r>
              <a:rPr lang="en-US" altLang="en-US" sz="3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http://campusbourses.campusfrance.org/</a:t>
            </a:r>
            <a:r>
              <a:rPr lang="en-US" altLang="en-US" sz="3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  <a:p>
            <a:endParaRPr lang="en-US" altLang="en-US" sz="3200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altLang="en-US" sz="3200" b="1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Funding for institutions</a:t>
            </a:r>
          </a:p>
          <a:p>
            <a:r>
              <a:rPr lang="en-US" altLang="en-US" sz="3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http://frenchhighereducation.org/</a:t>
            </a:r>
            <a:r>
              <a:rPr lang="en-US" altLang="en-US" sz="3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endParaRPr lang="en-US" altLang="en-US" sz="3200" b="1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altLang="en-US" sz="3200" b="1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Research internships, PhD and </a:t>
            </a:r>
            <a:r>
              <a:rPr lang="en-US" altLang="en-US" sz="3200" b="1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PostDoc</a:t>
            </a:r>
            <a:endParaRPr lang="en-US" altLang="en-US" sz="3200" b="1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en-US" sz="3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https://doctorat.campusfrance.org/phd/offers</a:t>
            </a:r>
            <a:r>
              <a:rPr lang="en-US" altLang="en-US" sz="3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5236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220</Words>
  <Application>Microsoft Office PowerPoint</Application>
  <PresentationFormat>On-screen Show (4:3)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Unicode MS</vt:lpstr>
      <vt:lpstr>Calibri</vt:lpstr>
      <vt:lpstr>Calibri Light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 ROIG RIPOLL</dc:creator>
  <cp:lastModifiedBy>Mar ROIG RIPOLL</cp:lastModifiedBy>
  <cp:revision>4</cp:revision>
  <dcterms:created xsi:type="dcterms:W3CDTF">2018-11-21T20:09:08Z</dcterms:created>
  <dcterms:modified xsi:type="dcterms:W3CDTF">2018-11-24T17:51:55Z</dcterms:modified>
</cp:coreProperties>
</file>