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0" r:id="rId3"/>
    <p:sldId id="314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69" d="100"/>
          <a:sy n="69" d="100"/>
        </p:scale>
        <p:origin x="122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1CD26-9FE5-4EFA-B470-C9ED38171323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92434-00BB-40CF-A855-B491D4223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086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1CD26-9FE5-4EFA-B470-C9ED38171323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92434-00BB-40CF-A855-B491D4223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056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1CD26-9FE5-4EFA-B470-C9ED38171323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92434-00BB-40CF-A855-B491D4223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532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1CD26-9FE5-4EFA-B470-C9ED38171323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92434-00BB-40CF-A855-B491D4223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217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1CD26-9FE5-4EFA-B470-C9ED38171323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92434-00BB-40CF-A855-B491D4223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719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1CD26-9FE5-4EFA-B470-C9ED38171323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92434-00BB-40CF-A855-B491D4223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791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1CD26-9FE5-4EFA-B470-C9ED38171323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92434-00BB-40CF-A855-B491D4223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427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1CD26-9FE5-4EFA-B470-C9ED38171323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92434-00BB-40CF-A855-B491D4223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162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1CD26-9FE5-4EFA-B470-C9ED38171323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92434-00BB-40CF-A855-B491D4223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561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1CD26-9FE5-4EFA-B470-C9ED38171323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92434-00BB-40CF-A855-B491D4223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307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1CD26-9FE5-4EFA-B470-C9ED38171323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92434-00BB-40CF-A855-B491D4223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763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1CD26-9FE5-4EFA-B470-C9ED38171323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92434-00BB-40CF-A855-B491D4223B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728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Picture 2" descr="G:\Culturel\3-4 UNIVERSITES\CAMPUS FRANCE\Communication\Charte 2017\Photos achetées\LIFESTYLE\GettyImages-53921853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6407" y="231943"/>
            <a:ext cx="8710898" cy="5708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ect 5"/>
          <p:cNvSpPr/>
          <p:nvPr/>
        </p:nvSpPr>
        <p:spPr>
          <a:xfrm>
            <a:off x="3168396" y="216407"/>
            <a:ext cx="5759196" cy="5724144"/>
          </a:xfrm>
          <a:custGeom>
            <a:avLst/>
            <a:gdLst/>
            <a:ahLst/>
            <a:cxnLst/>
            <a:rect l="l" t="t" r="r" b="b"/>
            <a:pathLst>
              <a:path w="5759196" h="5724144">
                <a:moveTo>
                  <a:pt x="5759196" y="5724144"/>
                </a:moveTo>
                <a:lnTo>
                  <a:pt x="5759196" y="0"/>
                </a:lnTo>
                <a:lnTo>
                  <a:pt x="0" y="5724144"/>
                </a:lnTo>
                <a:lnTo>
                  <a:pt x="5759196" y="5724144"/>
                </a:lnTo>
                <a:close/>
              </a:path>
            </a:pathLst>
          </a:custGeom>
          <a:solidFill>
            <a:srgbClr val="00B9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3583788" y="4800600"/>
            <a:ext cx="5268190" cy="1035620"/>
          </a:xfrm>
          <a:prstGeom prst="rect">
            <a:avLst/>
          </a:prstGeom>
        </p:spPr>
        <p:txBody>
          <a:bodyPr wrap="square" lIns="0" tIns="43148" rIns="0" bIns="0" rtlCol="0" anchor="b">
            <a:noAutofit/>
          </a:bodyPr>
          <a:lstStyle/>
          <a:p>
            <a:pPr marR="13848" algn="r">
              <a:lnSpc>
                <a:spcPts val="6795"/>
              </a:lnSpc>
            </a:pPr>
            <a:r>
              <a:rPr lang="fr-FR" sz="6600" b="1" dirty="0">
                <a:solidFill>
                  <a:srgbClr val="FFFFFF"/>
                </a:solidFill>
                <a:cs typeface="Cambria"/>
              </a:rPr>
              <a:t>KEY FIGURES</a:t>
            </a:r>
            <a:endParaRPr sz="6600" dirty="0">
              <a:cs typeface="Cambria"/>
            </a:endParaRPr>
          </a:p>
        </p:txBody>
      </p:sp>
      <p:pic>
        <p:nvPicPr>
          <p:cNvPr id="72" name="Picture 2" descr="G:\Culturel\3-4 UNIVERSITES\CAMPUS FRANCE\Communication\Logos\Logo CF USA-VF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51239" y="6038695"/>
            <a:ext cx="2041525" cy="611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object 6"/>
          <p:cNvSpPr/>
          <p:nvPr/>
        </p:nvSpPr>
        <p:spPr>
          <a:xfrm>
            <a:off x="238150" y="216407"/>
            <a:ext cx="3779520" cy="5733288"/>
          </a:xfrm>
          <a:custGeom>
            <a:avLst/>
            <a:gdLst/>
            <a:ahLst/>
            <a:cxnLst/>
            <a:rect l="l" t="t" r="r" b="b"/>
            <a:pathLst>
              <a:path w="3779520" h="5733288">
                <a:moveTo>
                  <a:pt x="0" y="5733288"/>
                </a:moveTo>
                <a:lnTo>
                  <a:pt x="3779520" y="5733288"/>
                </a:lnTo>
                <a:lnTo>
                  <a:pt x="3779520" y="0"/>
                </a:lnTo>
                <a:lnTo>
                  <a:pt x="0" y="0"/>
                </a:lnTo>
                <a:lnTo>
                  <a:pt x="0" y="5733288"/>
                </a:lnTo>
                <a:close/>
              </a:path>
            </a:pathLst>
          </a:custGeom>
          <a:solidFill>
            <a:srgbClr val="00B9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38150" y="268287"/>
            <a:ext cx="4714850" cy="1472184"/>
          </a:xfrm>
          <a:prstGeom prst="rect">
            <a:avLst/>
          </a:prstGeom>
        </p:spPr>
        <p:txBody>
          <a:bodyPr wrap="square" lIns="0" tIns="26352" rIns="0" bIns="0" rtlCol="0">
            <a:noAutofit/>
          </a:bodyPr>
          <a:lstStyle/>
          <a:p>
            <a:pPr marL="12700">
              <a:lnSpc>
                <a:spcPts val="4150"/>
              </a:lnSpc>
            </a:pPr>
            <a:endParaRPr sz="6000" dirty="0">
              <a:cs typeface="Cambria"/>
            </a:endParaRPr>
          </a:p>
        </p:txBody>
      </p:sp>
      <p:pic>
        <p:nvPicPr>
          <p:cNvPr id="74" name="Picture 2" descr="G:\Culturel\3-4 UNIVERSITES\CAMPUS FRANCE\Communication\Logos\Logo CF USA-VF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51239" y="6038695"/>
            <a:ext cx="2041525" cy="611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Rectangle 76"/>
          <p:cNvSpPr/>
          <p:nvPr/>
        </p:nvSpPr>
        <p:spPr>
          <a:xfrm>
            <a:off x="4114800" y="1600202"/>
            <a:ext cx="480060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  <a:ea typeface="Arial Unicode MS" panose="020B0604020202020204" pitchFamily="34" charset="-128"/>
                <a:cs typeface="Arial Unicode MS" panose="020B0604020202020204" pitchFamily="34" charset="-128"/>
                <a:sym typeface="Lato"/>
              </a:rPr>
              <a:t>Experience French culture, expand your worldview, and establish lifelong affinity for international connections</a:t>
            </a:r>
          </a:p>
          <a:p>
            <a:endParaRPr lang="en-US" sz="2800" b="1" dirty="0">
              <a:solidFill>
                <a:schemeClr val="tx2"/>
              </a:solidFill>
              <a:ea typeface="Arial Unicode MS" panose="020B0604020202020204" pitchFamily="34" charset="-128"/>
              <a:cs typeface="Arial Unicode MS" panose="020B0604020202020204" pitchFamily="34" charset="-128"/>
              <a:sym typeface="Lato"/>
            </a:endParaRPr>
          </a:p>
          <a:p>
            <a:r>
              <a:rPr lang="en-US" sz="2800" b="1" dirty="0">
                <a:solidFill>
                  <a:schemeClr val="tx2"/>
                </a:solidFill>
                <a:ea typeface="Arial Unicode MS" panose="020B0604020202020204" pitchFamily="34" charset="-128"/>
                <a:cs typeface="Arial Unicode MS" panose="020B0604020202020204" pitchFamily="34" charset="-128"/>
                <a:sym typeface="Lato"/>
              </a:rPr>
              <a:t>Should we also talk about…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US" sz="2000" dirty="0">
                <a:solidFill>
                  <a:schemeClr val="tx2"/>
                </a:solidFill>
                <a:ea typeface="Arial Unicode MS" panose="020B0604020202020204" pitchFamily="34" charset="-128"/>
                <a:cs typeface="Arial Unicode MS" panose="020B0604020202020204" pitchFamily="34" charset="-128"/>
                <a:sym typeface="Lato"/>
              </a:rPr>
              <a:t>World’s best arts, music, food, wine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US" sz="2000" dirty="0">
                <a:solidFill>
                  <a:schemeClr val="tx2"/>
                </a:solidFill>
                <a:ea typeface="Arial Unicode MS" panose="020B0604020202020204" pitchFamily="34" charset="-128"/>
                <a:cs typeface="Arial Unicode MS" panose="020B0604020202020204" pitchFamily="34" charset="-128"/>
                <a:sym typeface="Lato"/>
              </a:rPr>
              <a:t>High quality education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US" sz="2000" dirty="0">
                <a:solidFill>
                  <a:schemeClr val="tx2"/>
                </a:solidFill>
                <a:ea typeface="Arial Unicode MS" panose="020B0604020202020204" pitchFamily="34" charset="-128"/>
                <a:cs typeface="Arial Unicode MS" panose="020B0604020202020204" pitchFamily="34" charset="-128"/>
                <a:sym typeface="Lato"/>
              </a:rPr>
              <a:t>Affordable and efficient healthcare system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US" sz="2000" dirty="0">
                <a:solidFill>
                  <a:schemeClr val="tx2"/>
                </a:solidFill>
                <a:ea typeface="Arial Unicode MS" panose="020B0604020202020204" pitchFamily="34" charset="-128"/>
                <a:cs typeface="Arial Unicode MS" panose="020B0604020202020204" pitchFamily="34" charset="-128"/>
                <a:sym typeface="Lato"/>
              </a:rPr>
              <a:t>Top tourist destination</a:t>
            </a:r>
            <a:endParaRPr lang="en-US" sz="2800" dirty="0">
              <a:solidFill>
                <a:schemeClr val="tx2"/>
              </a:solidFill>
              <a:ea typeface="Arial Unicode MS" panose="020B0604020202020204" pitchFamily="34" charset="-128"/>
              <a:cs typeface="Arial Unicode MS" panose="020B0604020202020204" pitchFamily="34" charset="-128"/>
              <a:sym typeface="Lato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381000" y="4191000"/>
            <a:ext cx="35052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72293">
              <a:lnSpc>
                <a:spcPct val="97696"/>
              </a:lnSpc>
              <a:spcBef>
                <a:spcPts val="28000"/>
              </a:spcBef>
            </a:pPr>
            <a:r>
              <a:rPr lang="en-US" sz="6000" b="1" dirty="0">
                <a:solidFill>
                  <a:srgbClr val="FFFFFF"/>
                </a:solidFill>
                <a:cs typeface="Cambria"/>
              </a:rPr>
              <a:t>325,000</a:t>
            </a:r>
            <a:br>
              <a:rPr lang="en-US" sz="6000" b="1" dirty="0">
                <a:solidFill>
                  <a:srgbClr val="FFFFFF"/>
                </a:solidFill>
                <a:cs typeface="Cambria"/>
              </a:rPr>
            </a:br>
            <a:r>
              <a:rPr lang="en-US" sz="2000" b="1" dirty="0">
                <a:solidFill>
                  <a:srgbClr val="FFFFFF"/>
                </a:solidFill>
                <a:cs typeface="Cambria"/>
              </a:rPr>
              <a:t>international students </a:t>
            </a:r>
            <a:br>
              <a:rPr lang="en-US" sz="2000" b="1" dirty="0">
                <a:solidFill>
                  <a:srgbClr val="FFFFFF"/>
                </a:solidFill>
                <a:cs typeface="Cambria"/>
              </a:rPr>
            </a:br>
            <a:r>
              <a:rPr lang="en-US" sz="2000" b="1" dirty="0">
                <a:solidFill>
                  <a:srgbClr val="FFFFFF"/>
                </a:solidFill>
                <a:cs typeface="Cambria"/>
              </a:rPr>
              <a:t>studied in France last year</a:t>
            </a:r>
            <a:endParaRPr lang="en-US" sz="2000" dirty="0">
              <a:cs typeface="Cambria"/>
            </a:endParaRPr>
          </a:p>
        </p:txBody>
      </p:sp>
      <p:sp>
        <p:nvSpPr>
          <p:cNvPr id="79" name="object 6"/>
          <p:cNvSpPr txBox="1"/>
          <p:nvPr/>
        </p:nvSpPr>
        <p:spPr>
          <a:xfrm>
            <a:off x="4114800" y="268289"/>
            <a:ext cx="4724400" cy="1179513"/>
          </a:xfrm>
          <a:prstGeom prst="rect">
            <a:avLst/>
          </a:prstGeom>
        </p:spPr>
        <p:txBody>
          <a:bodyPr wrap="square" lIns="0" tIns="26352" rIns="0" bIns="0" rtlCol="0">
            <a:noAutofit/>
          </a:bodyPr>
          <a:lstStyle/>
          <a:p>
            <a:pPr marL="12700">
              <a:lnSpc>
                <a:spcPts val="4150"/>
              </a:lnSpc>
            </a:pPr>
            <a:r>
              <a:rPr lang="fr-FR" sz="5000" b="1" dirty="0">
                <a:solidFill>
                  <a:srgbClr val="00B9B3"/>
                </a:solidFill>
                <a:cs typeface="Cambria"/>
              </a:rPr>
              <a:t>STUDY ABROAD IN FRANCE</a:t>
            </a:r>
            <a:endParaRPr sz="5000" b="1" dirty="0">
              <a:cs typeface="Cambria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92F012A-FB8B-4045-9A8A-AD98542D36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4290" y="-44010"/>
            <a:ext cx="4724400" cy="4724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object 6"/>
          <p:cNvSpPr/>
          <p:nvPr/>
        </p:nvSpPr>
        <p:spPr>
          <a:xfrm>
            <a:off x="238150" y="216407"/>
            <a:ext cx="3779520" cy="5733288"/>
          </a:xfrm>
          <a:custGeom>
            <a:avLst/>
            <a:gdLst/>
            <a:ahLst/>
            <a:cxnLst/>
            <a:rect l="l" t="t" r="r" b="b"/>
            <a:pathLst>
              <a:path w="3779520" h="5733288">
                <a:moveTo>
                  <a:pt x="0" y="5733288"/>
                </a:moveTo>
                <a:lnTo>
                  <a:pt x="3779520" y="5733288"/>
                </a:lnTo>
                <a:lnTo>
                  <a:pt x="3779520" y="0"/>
                </a:lnTo>
                <a:lnTo>
                  <a:pt x="0" y="0"/>
                </a:lnTo>
                <a:lnTo>
                  <a:pt x="0" y="5733288"/>
                </a:lnTo>
                <a:close/>
              </a:path>
            </a:pathLst>
          </a:custGeom>
          <a:solidFill>
            <a:srgbClr val="00B9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38150" y="268287"/>
            <a:ext cx="4714850" cy="1472184"/>
          </a:xfrm>
          <a:prstGeom prst="rect">
            <a:avLst/>
          </a:prstGeom>
        </p:spPr>
        <p:txBody>
          <a:bodyPr wrap="square" lIns="0" tIns="26352" rIns="0" bIns="0" rtlCol="0">
            <a:noAutofit/>
          </a:bodyPr>
          <a:lstStyle/>
          <a:p>
            <a:pPr marL="12700">
              <a:lnSpc>
                <a:spcPts val="4150"/>
              </a:lnSpc>
            </a:pPr>
            <a:endParaRPr sz="6000" dirty="0">
              <a:cs typeface="Cambria"/>
            </a:endParaRPr>
          </a:p>
        </p:txBody>
      </p:sp>
      <p:pic>
        <p:nvPicPr>
          <p:cNvPr id="74" name="Picture 2" descr="G:\Culturel\3-4 UNIVERSITES\CAMPUS FRANCE\Communication\Logos\Logo CF USA-VF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51239" y="6038695"/>
            <a:ext cx="2041525" cy="611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Rectangle 76"/>
          <p:cNvSpPr/>
          <p:nvPr/>
        </p:nvSpPr>
        <p:spPr>
          <a:xfrm>
            <a:off x="4114800" y="2175110"/>
            <a:ext cx="4724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chemeClr val="tx2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France is the 3rd most popular non-English study abroad destination for American students </a:t>
            </a:r>
            <a:r>
              <a:rPr lang="en-US" altLang="en-US" sz="2000" dirty="0">
                <a:solidFill>
                  <a:schemeClr val="tx2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(after Italy and Spain)</a:t>
            </a:r>
          </a:p>
        </p:txBody>
      </p:sp>
      <p:sp>
        <p:nvSpPr>
          <p:cNvPr id="78" name="Rectangle 77"/>
          <p:cNvSpPr/>
          <p:nvPr/>
        </p:nvSpPr>
        <p:spPr>
          <a:xfrm>
            <a:off x="375310" y="1418899"/>
            <a:ext cx="35052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fr-FR" sz="6000" b="1" dirty="0">
                <a:solidFill>
                  <a:schemeClr val="bg1"/>
                </a:solidFill>
                <a:cs typeface="Cambria"/>
              </a:rPr>
              <a:t>17,500 </a:t>
            </a:r>
          </a:p>
          <a:p>
            <a:r>
              <a:rPr lang="en-US" altLang="fr-FR" sz="2000" b="1" dirty="0">
                <a:solidFill>
                  <a:schemeClr val="bg1"/>
                </a:solidFill>
                <a:cs typeface="Cambria"/>
              </a:rPr>
              <a:t>American students studied in France last year</a:t>
            </a:r>
          </a:p>
          <a:p>
            <a:endParaRPr lang="en-US" altLang="fr-FR" sz="1000" b="1" dirty="0">
              <a:solidFill>
                <a:schemeClr val="bg1"/>
              </a:solidFill>
              <a:cs typeface="Cambria"/>
            </a:endParaRPr>
          </a:p>
          <a:p>
            <a:r>
              <a:rPr lang="fr-FR" altLang="fr-FR" sz="6000" b="1" dirty="0">
                <a:solidFill>
                  <a:schemeClr val="bg1"/>
                </a:solidFill>
                <a:cs typeface="Cambria"/>
              </a:rPr>
              <a:t>8,200</a:t>
            </a:r>
            <a:r>
              <a:rPr lang="fr-FR" altLang="fr-FR" sz="1500" b="1" dirty="0">
                <a:solidFill>
                  <a:schemeClr val="bg1"/>
                </a:solidFill>
                <a:cs typeface="Cambria"/>
              </a:rPr>
              <a:t> </a:t>
            </a:r>
          </a:p>
          <a:p>
            <a:r>
              <a:rPr lang="fr-FR" altLang="fr-FR" sz="2000" b="1" dirty="0">
                <a:solidFill>
                  <a:schemeClr val="bg1"/>
                </a:solidFill>
                <a:cs typeface="Cambria"/>
              </a:rPr>
              <a:t>of </a:t>
            </a:r>
            <a:r>
              <a:rPr lang="fr-FR" altLang="fr-FR" sz="2000" b="1" dirty="0" err="1">
                <a:solidFill>
                  <a:schemeClr val="bg1"/>
                </a:solidFill>
                <a:cs typeface="Cambria"/>
              </a:rPr>
              <a:t>them</a:t>
            </a:r>
            <a:r>
              <a:rPr lang="fr-FR" altLang="fr-FR" sz="2000" b="1" dirty="0">
                <a:solidFill>
                  <a:schemeClr val="bg1"/>
                </a:solidFill>
                <a:cs typeface="Cambria"/>
              </a:rPr>
              <a:t> </a:t>
            </a:r>
            <a:r>
              <a:rPr lang="fr-FR" altLang="fr-FR" sz="2000" b="1" dirty="0" err="1">
                <a:solidFill>
                  <a:schemeClr val="bg1"/>
                </a:solidFill>
                <a:cs typeface="Cambria"/>
              </a:rPr>
              <a:t>stayed</a:t>
            </a:r>
            <a:r>
              <a:rPr lang="fr-FR" altLang="fr-FR" sz="2000" b="1" dirty="0">
                <a:solidFill>
                  <a:schemeClr val="bg1"/>
                </a:solidFill>
                <a:cs typeface="Cambria"/>
              </a:rPr>
              <a:t> in France more </a:t>
            </a:r>
            <a:r>
              <a:rPr lang="fr-FR" altLang="fr-FR" sz="2000" b="1" dirty="0" err="1">
                <a:solidFill>
                  <a:schemeClr val="bg1"/>
                </a:solidFill>
                <a:cs typeface="Cambria"/>
              </a:rPr>
              <a:t>than</a:t>
            </a:r>
            <a:r>
              <a:rPr lang="fr-FR" altLang="fr-FR" sz="2000" b="1" dirty="0">
                <a:solidFill>
                  <a:schemeClr val="bg1"/>
                </a:solidFill>
                <a:cs typeface="Cambria"/>
              </a:rPr>
              <a:t> 3 </a:t>
            </a:r>
            <a:r>
              <a:rPr lang="fr-FR" altLang="fr-FR" sz="2000" b="1" dirty="0" err="1">
                <a:solidFill>
                  <a:schemeClr val="bg1"/>
                </a:solidFill>
                <a:cs typeface="Cambria"/>
              </a:rPr>
              <a:t>months</a:t>
            </a:r>
            <a:endParaRPr lang="en-US" altLang="fr-FR" sz="2000" b="1" dirty="0">
              <a:solidFill>
                <a:schemeClr val="bg1"/>
              </a:solidFill>
              <a:cs typeface="Cambria"/>
            </a:endParaRPr>
          </a:p>
        </p:txBody>
      </p:sp>
      <p:sp>
        <p:nvSpPr>
          <p:cNvPr id="79" name="object 6"/>
          <p:cNvSpPr txBox="1"/>
          <p:nvPr/>
        </p:nvSpPr>
        <p:spPr>
          <a:xfrm>
            <a:off x="4114800" y="268289"/>
            <a:ext cx="4724400" cy="1179513"/>
          </a:xfrm>
          <a:prstGeom prst="rect">
            <a:avLst/>
          </a:prstGeom>
        </p:spPr>
        <p:txBody>
          <a:bodyPr wrap="square" lIns="0" tIns="26352" rIns="0" bIns="0" rtlCol="0">
            <a:noAutofit/>
          </a:bodyPr>
          <a:lstStyle/>
          <a:p>
            <a:pPr marL="12700">
              <a:lnSpc>
                <a:spcPts val="4150"/>
              </a:lnSpc>
            </a:pPr>
            <a:r>
              <a:rPr lang="fr-FR" sz="5000" b="1" dirty="0">
                <a:solidFill>
                  <a:srgbClr val="00B9B3"/>
                </a:solidFill>
                <a:cs typeface="Cambria"/>
              </a:rPr>
              <a:t>STUDY ABROAD IN FRANCE</a:t>
            </a:r>
            <a:endParaRPr sz="5000" b="1" dirty="0"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3708706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89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Arial Unicode MS</vt:lpstr>
      <vt:lpstr>Calibri</vt:lpstr>
      <vt:lpstr>Calibri Light</vt:lpstr>
      <vt:lpstr>Cambria</vt:lpstr>
      <vt:lpstr>Lato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 ROIG RIPOLL</dc:creator>
  <cp:lastModifiedBy>Mar ROIG RIPOLL</cp:lastModifiedBy>
  <cp:revision>3</cp:revision>
  <dcterms:created xsi:type="dcterms:W3CDTF">2018-11-21T20:10:11Z</dcterms:created>
  <dcterms:modified xsi:type="dcterms:W3CDTF">2018-11-28T23:08:00Z</dcterms:modified>
</cp:coreProperties>
</file>