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8" r:id="rId3"/>
    <p:sldId id="280" r:id="rId4"/>
    <p:sldId id="281" r:id="rId5"/>
    <p:sldId id="279" r:id="rId6"/>
    <p:sldId id="28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3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0E5A-CED9-4ED6-8D0E-7718CE0DC651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B100-6901-4BCC-93D2-1BBCF896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6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0E5A-CED9-4ED6-8D0E-7718CE0DC651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B100-6901-4BCC-93D2-1BBCF896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1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0E5A-CED9-4ED6-8D0E-7718CE0DC651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B100-6901-4BCC-93D2-1BBCF896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4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0E5A-CED9-4ED6-8D0E-7718CE0DC651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B100-6901-4BCC-93D2-1BBCF896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3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0E5A-CED9-4ED6-8D0E-7718CE0DC651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B100-6901-4BCC-93D2-1BBCF896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0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0E5A-CED9-4ED6-8D0E-7718CE0DC651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B100-6901-4BCC-93D2-1BBCF896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2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0E5A-CED9-4ED6-8D0E-7718CE0DC651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B100-6901-4BCC-93D2-1BBCF896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3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0E5A-CED9-4ED6-8D0E-7718CE0DC651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B100-6901-4BCC-93D2-1BBCF896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8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0E5A-CED9-4ED6-8D0E-7718CE0DC651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B100-6901-4BCC-93D2-1BBCF896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0E5A-CED9-4ED6-8D0E-7718CE0DC651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B100-6901-4BCC-93D2-1BBCF896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7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0E5A-CED9-4ED6-8D0E-7718CE0DC651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B100-6901-4BCC-93D2-1BBCF896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B0E5A-CED9-4ED6-8D0E-7718CE0DC651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8B100-6901-4BCC-93D2-1BBCF896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6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fr.usembassy.gov/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://www.campusfrance.org/e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://www.usa.francealumni.fr/" TargetMode="External"/><Relationship Id="rId4" Type="http://schemas.openxmlformats.org/officeDocument/2006/relationships/hyperlink" Target="http://www.buddysystem.eu/choos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16408" y="216407"/>
            <a:ext cx="8711184" cy="5724144"/>
          </a:xfrm>
          <a:custGeom>
            <a:avLst/>
            <a:gdLst/>
            <a:ahLst/>
            <a:cxnLst/>
            <a:rect l="l" t="t" r="r" b="b"/>
            <a:pathLst>
              <a:path w="8711184" h="5724144">
                <a:moveTo>
                  <a:pt x="0" y="5724144"/>
                </a:moveTo>
                <a:lnTo>
                  <a:pt x="8711184" y="5724144"/>
                </a:lnTo>
                <a:lnTo>
                  <a:pt x="8711184" y="0"/>
                </a:lnTo>
                <a:lnTo>
                  <a:pt x="0" y="0"/>
                </a:lnTo>
                <a:lnTo>
                  <a:pt x="0" y="5724144"/>
                </a:lnTo>
                <a:close/>
              </a:path>
            </a:pathLst>
          </a:custGeom>
          <a:solidFill>
            <a:srgbClr val="DD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6407" y="216407"/>
            <a:ext cx="8711183" cy="5724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68396" y="216407"/>
            <a:ext cx="5759196" cy="5724144"/>
          </a:xfrm>
          <a:custGeom>
            <a:avLst/>
            <a:gdLst/>
            <a:ahLst/>
            <a:cxnLst/>
            <a:rect l="l" t="t" r="r" b="b"/>
            <a:pathLst>
              <a:path w="5759196" h="5724144">
                <a:moveTo>
                  <a:pt x="5759196" y="5724144"/>
                </a:moveTo>
                <a:lnTo>
                  <a:pt x="5759196" y="0"/>
                </a:lnTo>
                <a:lnTo>
                  <a:pt x="0" y="5724144"/>
                </a:lnTo>
                <a:lnTo>
                  <a:pt x="5759196" y="5724144"/>
                </a:lnTo>
                <a:close/>
              </a:path>
            </a:pathLst>
          </a:custGeom>
          <a:solidFill>
            <a:srgbClr val="8330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2" name="Picture 2" descr="G:\Culturel\3-4 UNIVERSITES\CAMPUS FRANCE\Communication\Logos\Logo CF USA-V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7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A9DB978F-F4FF-E54A-8CF0-F715D355A08E}"/>
              </a:ext>
            </a:extLst>
          </p:cNvPr>
          <p:cNvSpPr txBox="1"/>
          <p:nvPr/>
        </p:nvSpPr>
        <p:spPr>
          <a:xfrm>
            <a:off x="3629968" y="4800600"/>
            <a:ext cx="5268190" cy="1035620"/>
          </a:xfrm>
          <a:prstGeom prst="rect">
            <a:avLst/>
          </a:prstGeom>
        </p:spPr>
        <p:txBody>
          <a:bodyPr wrap="square" lIns="0" tIns="43148" rIns="0" bIns="0" rtlCol="0" anchor="b">
            <a:noAutofit/>
          </a:bodyPr>
          <a:lstStyle/>
          <a:p>
            <a:pPr marR="13848" algn="r">
              <a:lnSpc>
                <a:spcPts val="6795"/>
              </a:lnSpc>
            </a:pPr>
            <a:r>
              <a:rPr lang="fr-FR" sz="6600" b="1" dirty="0">
                <a:solidFill>
                  <a:srgbClr val="FFFFFF"/>
                </a:solidFill>
                <a:cs typeface="Cambria"/>
              </a:rPr>
              <a:t>STUDENT</a:t>
            </a:r>
          </a:p>
          <a:p>
            <a:pPr marR="13848" algn="r">
              <a:lnSpc>
                <a:spcPts val="6795"/>
              </a:lnSpc>
            </a:pPr>
            <a:r>
              <a:rPr lang="fr-FR" sz="6600" b="1" dirty="0">
                <a:solidFill>
                  <a:srgbClr val="FFFFFF"/>
                </a:solidFill>
                <a:cs typeface="Cambria"/>
              </a:rPr>
              <a:t>PREP'</a:t>
            </a:r>
            <a:endParaRPr lang="fr-FR" sz="6600" dirty="0"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705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48072" y="216407"/>
            <a:ext cx="3832838" cy="57332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3318">
              <a:lnSpc>
                <a:spcPts val="1000"/>
              </a:lnSpc>
            </a:pPr>
            <a:endParaRPr sz="1400" dirty="0">
              <a:cs typeface="Cambria"/>
            </a:endParaRPr>
          </a:p>
        </p:txBody>
      </p:sp>
      <p:pic>
        <p:nvPicPr>
          <p:cNvPr id="75" name="Picture 2" descr="G:\Culturel\3-4 UNIVERSITES\CAMPUS FRANCE\Communication\Logos\Logo CF USA-V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7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6">
            <a:extLst>
              <a:ext uri="{FF2B5EF4-FFF2-40B4-BE49-F238E27FC236}">
                <a16:creationId xmlns:a16="http://schemas.microsoft.com/office/drawing/2014/main" id="{60832124-0BC3-C347-980C-57709CB9F9DA}"/>
              </a:ext>
            </a:extLst>
          </p:cNvPr>
          <p:cNvSpPr txBox="1"/>
          <p:nvPr/>
        </p:nvSpPr>
        <p:spPr>
          <a:xfrm>
            <a:off x="238150" y="268287"/>
            <a:ext cx="5629250" cy="1039109"/>
          </a:xfrm>
          <a:prstGeom prst="rect">
            <a:avLst/>
          </a:prstGeom>
        </p:spPr>
        <p:txBody>
          <a:bodyPr wrap="square" lIns="0" tIns="26352" rIns="0" bIns="0" rtlCol="0">
            <a:noAutofit/>
          </a:bodyPr>
          <a:lstStyle/>
          <a:p>
            <a:pPr marL="12700">
              <a:lnSpc>
                <a:spcPts val="4150"/>
              </a:lnSpc>
            </a:pPr>
            <a:endParaRPr sz="5000" b="1" dirty="0">
              <a:solidFill>
                <a:srgbClr val="7030A0"/>
              </a:solidFill>
              <a:cs typeface="Cambria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D6884335-768E-48AA-A868-8F6F40978BCC}"/>
              </a:ext>
            </a:extLst>
          </p:cNvPr>
          <p:cNvSpPr/>
          <p:nvPr/>
        </p:nvSpPr>
        <p:spPr>
          <a:xfrm>
            <a:off x="238150" y="216407"/>
            <a:ext cx="8689442" cy="5733287"/>
          </a:xfrm>
          <a:custGeom>
            <a:avLst/>
            <a:gdLst/>
            <a:ahLst/>
            <a:cxnLst/>
            <a:rect l="l" t="t" r="r" b="b"/>
            <a:pathLst>
              <a:path w="3779520" h="5733288">
                <a:moveTo>
                  <a:pt x="0" y="5733288"/>
                </a:moveTo>
                <a:lnTo>
                  <a:pt x="3779520" y="5733288"/>
                </a:lnTo>
                <a:lnTo>
                  <a:pt x="3779520" y="0"/>
                </a:lnTo>
                <a:lnTo>
                  <a:pt x="0" y="0"/>
                </a:lnTo>
                <a:lnTo>
                  <a:pt x="0" y="5733288"/>
                </a:lnTo>
                <a:close/>
              </a:path>
            </a:pathLst>
          </a:custGeom>
          <a:solidFill>
            <a:srgbClr val="7937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D5879D-F110-4FDC-8159-128941B41D7D}"/>
              </a:ext>
            </a:extLst>
          </p:cNvPr>
          <p:cNvSpPr/>
          <p:nvPr/>
        </p:nvSpPr>
        <p:spPr>
          <a:xfrm rot="21165758">
            <a:off x="1623080" y="2695513"/>
            <a:ext cx="5897838" cy="614063"/>
          </a:xfrm>
          <a:prstGeom prst="rect">
            <a:avLst/>
          </a:prstGeom>
          <a:solidFill>
            <a:srgbClr val="FF9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bg1"/>
                </a:solidFill>
                <a:ea typeface="Roboto Cn" pitchFamily="2" charset="0"/>
              </a:rPr>
              <a:t>YOU’RE GOING TO FRANCE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BFA895-4AA6-4409-83C8-BC6EAF908D74}"/>
              </a:ext>
            </a:extLst>
          </p:cNvPr>
          <p:cNvSpPr/>
          <p:nvPr/>
        </p:nvSpPr>
        <p:spPr>
          <a:xfrm rot="21000000">
            <a:off x="3353589" y="2060548"/>
            <a:ext cx="2436821" cy="646331"/>
          </a:xfrm>
          <a:prstGeom prst="rect">
            <a:avLst/>
          </a:prstGeom>
          <a:solidFill>
            <a:srgbClr val="E50046"/>
          </a:solidFill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ea typeface="Roboto Cn" pitchFamily="2" charset="0"/>
              </a:rPr>
              <a:t>CONGRATS!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00E2B1-F149-471E-B196-6CA3E7763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2" y="752509"/>
            <a:ext cx="2161036" cy="21610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86B751-96A6-45E6-89AF-0D1CB2946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660" y="4013490"/>
            <a:ext cx="2161036" cy="21610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F16449-EC4E-44BE-A20A-62BAAC45D0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875" y="2383713"/>
            <a:ext cx="2161036" cy="216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7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6">
            <a:extLst>
              <a:ext uri="{FF2B5EF4-FFF2-40B4-BE49-F238E27FC236}">
                <a16:creationId xmlns:a16="http://schemas.microsoft.com/office/drawing/2014/main" id="{9DD5601B-C061-4F5B-84CD-661F5D9CC5E5}"/>
              </a:ext>
            </a:extLst>
          </p:cNvPr>
          <p:cNvSpPr/>
          <p:nvPr/>
        </p:nvSpPr>
        <p:spPr>
          <a:xfrm>
            <a:off x="238150" y="216407"/>
            <a:ext cx="8689442" cy="5733287"/>
          </a:xfrm>
          <a:custGeom>
            <a:avLst/>
            <a:gdLst/>
            <a:ahLst/>
            <a:cxnLst/>
            <a:rect l="l" t="t" r="r" b="b"/>
            <a:pathLst>
              <a:path w="3779520" h="5733288">
                <a:moveTo>
                  <a:pt x="0" y="5733288"/>
                </a:moveTo>
                <a:lnTo>
                  <a:pt x="3779520" y="5733288"/>
                </a:lnTo>
                <a:lnTo>
                  <a:pt x="3779520" y="0"/>
                </a:lnTo>
                <a:lnTo>
                  <a:pt x="0" y="0"/>
                </a:lnTo>
                <a:lnTo>
                  <a:pt x="0" y="5733288"/>
                </a:lnTo>
                <a:close/>
              </a:path>
            </a:pathLst>
          </a:custGeom>
          <a:solidFill>
            <a:srgbClr val="7937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5148072" y="216407"/>
            <a:ext cx="3832838" cy="57332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3318">
              <a:lnSpc>
                <a:spcPts val="1000"/>
              </a:lnSpc>
            </a:pPr>
            <a:endParaRPr sz="1400" dirty="0">
              <a:cs typeface="Cambria"/>
            </a:endParaRPr>
          </a:p>
        </p:txBody>
      </p:sp>
      <p:pic>
        <p:nvPicPr>
          <p:cNvPr id="75" name="Picture 2" descr="G:\Culturel\3-4 UNIVERSITES\CAMPUS FRANCE\Communication\Logos\Logo CF USA-V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7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6">
            <a:extLst>
              <a:ext uri="{FF2B5EF4-FFF2-40B4-BE49-F238E27FC236}">
                <a16:creationId xmlns:a16="http://schemas.microsoft.com/office/drawing/2014/main" id="{60832124-0BC3-C347-980C-57709CB9F9DA}"/>
              </a:ext>
            </a:extLst>
          </p:cNvPr>
          <p:cNvSpPr txBox="1"/>
          <p:nvPr/>
        </p:nvSpPr>
        <p:spPr>
          <a:xfrm>
            <a:off x="238150" y="268287"/>
            <a:ext cx="5629250" cy="1039109"/>
          </a:xfrm>
          <a:prstGeom prst="rect">
            <a:avLst/>
          </a:prstGeom>
        </p:spPr>
        <p:txBody>
          <a:bodyPr wrap="square" lIns="0" tIns="26352" rIns="0" bIns="0" rtlCol="0">
            <a:noAutofit/>
          </a:bodyPr>
          <a:lstStyle/>
          <a:p>
            <a:pPr marL="12700">
              <a:lnSpc>
                <a:spcPts val="4150"/>
              </a:lnSpc>
            </a:pPr>
            <a:endParaRPr sz="5000" b="1" dirty="0">
              <a:solidFill>
                <a:srgbClr val="7030A0"/>
              </a:solidFill>
              <a:cs typeface="Cambria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7C8E6189-DD1B-4785-9E7E-379C0248F95D}"/>
              </a:ext>
            </a:extLst>
          </p:cNvPr>
          <p:cNvSpPr txBox="1"/>
          <p:nvPr/>
        </p:nvSpPr>
        <p:spPr>
          <a:xfrm>
            <a:off x="506770" y="613785"/>
            <a:ext cx="4733782" cy="693611"/>
          </a:xfrm>
          <a:prstGeom prst="rect">
            <a:avLst/>
          </a:prstGeom>
        </p:spPr>
        <p:txBody>
          <a:bodyPr wrap="square" lIns="0" tIns="26352" rIns="0" bIns="0" rtlCol="0">
            <a:noAutofit/>
          </a:bodyPr>
          <a:lstStyle/>
          <a:p>
            <a:pPr marL="12700" marR="53309">
              <a:lnSpc>
                <a:spcPts val="4150"/>
              </a:lnSpc>
            </a:pPr>
            <a:r>
              <a:rPr lang="es-ES" sz="4000" b="1" dirty="0">
                <a:solidFill>
                  <a:schemeClr val="bg1"/>
                </a:solidFill>
                <a:cs typeface="Cambria"/>
              </a:rPr>
              <a:t>ONCE IN FRANCE…</a:t>
            </a:r>
            <a:endParaRPr sz="4000" dirty="0">
              <a:solidFill>
                <a:schemeClr val="bg1"/>
              </a:solidFill>
              <a:cs typeface="Cambri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521311-B712-42D5-AEF7-6156A89E3731}"/>
              </a:ext>
            </a:extLst>
          </p:cNvPr>
          <p:cNvSpPr/>
          <p:nvPr/>
        </p:nvSpPr>
        <p:spPr>
          <a:xfrm>
            <a:off x="506770" y="1177799"/>
            <a:ext cx="81304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fr-FR" altLang="en-US" sz="2800" dirty="0" err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Make</a:t>
            </a:r>
            <a:r>
              <a:rPr lang="fr-FR" altLang="en-US" sz="28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local </a:t>
            </a:r>
            <a:r>
              <a:rPr lang="fr-FR" altLang="en-US" sz="2800" dirty="0" err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friends</a:t>
            </a:r>
            <a:endParaRPr lang="fr-FR" altLang="en-US" sz="2800" dirty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indent="-514350">
              <a:buFont typeface="+mj-lt"/>
              <a:buAutoNum type="arabicParenR"/>
            </a:pPr>
            <a:r>
              <a:rPr lang="fr-FR" altLang="en-US" sz="2800" dirty="0" err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Stay</a:t>
            </a:r>
            <a:r>
              <a:rPr lang="fr-FR" altLang="en-US" sz="28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in </a:t>
            </a:r>
            <a:r>
              <a:rPr lang="fr-FR" altLang="en-US" sz="2800" dirty="0" err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touch</a:t>
            </a:r>
            <a:r>
              <a:rPr lang="fr-FR" altLang="en-US" sz="28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with</a:t>
            </a:r>
            <a:r>
              <a:rPr lang="fr-FR" altLang="en-US" sz="28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your</a:t>
            </a:r>
            <a:r>
              <a:rPr lang="fr-FR" altLang="en-US" sz="28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family</a:t>
            </a:r>
            <a:r>
              <a:rPr lang="fr-FR" altLang="en-US" sz="28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and </a:t>
            </a:r>
            <a:r>
              <a:rPr lang="fr-FR" altLang="en-US" sz="2800" dirty="0" err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friends</a:t>
            </a:r>
            <a:endParaRPr lang="fr-FR" altLang="en-US" sz="2800" dirty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indent="-514350">
              <a:buFont typeface="+mj-lt"/>
              <a:buAutoNum type="arabicParenR"/>
            </a:pPr>
            <a:r>
              <a:rPr lang="fr-FR" altLang="en-US" sz="28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Don’t </a:t>
            </a:r>
            <a:r>
              <a:rPr lang="fr-FR" altLang="en-US" sz="2800" dirty="0" err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be</a:t>
            </a:r>
            <a:r>
              <a:rPr lang="fr-FR" altLang="en-US" sz="28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scared</a:t>
            </a:r>
            <a:r>
              <a:rPr lang="fr-FR" altLang="en-US" sz="28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to </a:t>
            </a:r>
            <a:r>
              <a:rPr lang="fr-FR" altLang="en-US" sz="2800" dirty="0" err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ask</a:t>
            </a:r>
            <a:r>
              <a:rPr lang="fr-FR" altLang="en-US" sz="28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for help or </a:t>
            </a:r>
            <a:r>
              <a:rPr lang="fr-FR" altLang="en-US" sz="2800" dirty="0" err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make</a:t>
            </a:r>
            <a:r>
              <a:rPr lang="fr-FR" altLang="en-US" sz="28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mistakes</a:t>
            </a:r>
            <a:endParaRPr lang="fr-FR" altLang="en-US" sz="2800" dirty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indent="-514350">
              <a:buFont typeface="+mj-lt"/>
              <a:buAutoNum type="arabicParenR"/>
            </a:pPr>
            <a:r>
              <a:rPr lang="fr-FR" altLang="en-US" sz="28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Follow </a:t>
            </a:r>
            <a:r>
              <a:rPr lang="fr-FR" altLang="en-US" sz="2800" dirty="0" err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your</a:t>
            </a:r>
            <a:r>
              <a:rPr lang="fr-FR" altLang="en-US" sz="28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passion </a:t>
            </a:r>
          </a:p>
          <a:p>
            <a:pPr marL="514350" indent="-514350">
              <a:buFont typeface="+mj-lt"/>
              <a:buAutoNum type="arabicParenR"/>
            </a:pPr>
            <a:r>
              <a:rPr lang="fr-FR" altLang="en-US" sz="2800" dirty="0" err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Keep</a:t>
            </a:r>
            <a:r>
              <a:rPr lang="fr-FR" altLang="en-US" sz="28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your</a:t>
            </a:r>
            <a:r>
              <a:rPr lang="fr-FR" altLang="en-US" sz="28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passport</a:t>
            </a:r>
            <a:r>
              <a:rPr lang="fr-FR" altLang="en-US" sz="28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in a </a:t>
            </a:r>
            <a:r>
              <a:rPr lang="fr-FR" altLang="en-US" sz="2800" dirty="0" err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safe</a:t>
            </a:r>
            <a:r>
              <a:rPr lang="fr-FR" altLang="en-US" sz="28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place</a:t>
            </a:r>
          </a:p>
          <a:p>
            <a:pPr marL="514350" indent="-514350">
              <a:buFont typeface="+mj-lt"/>
              <a:buAutoNum type="arabicParenR"/>
            </a:pPr>
            <a:r>
              <a:rPr lang="fr-FR" altLang="en-US" sz="2800" dirty="0" err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Take</a:t>
            </a:r>
            <a:r>
              <a:rPr lang="fr-FR" altLang="en-US" sz="28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a lot of </a:t>
            </a:r>
            <a:r>
              <a:rPr lang="fr-FR" altLang="en-US" sz="2800" dirty="0" err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pictures</a:t>
            </a:r>
            <a:r>
              <a:rPr lang="fr-FR" altLang="en-US" sz="28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the first </a:t>
            </a:r>
            <a:r>
              <a:rPr lang="fr-FR" altLang="en-US" sz="2800" dirty="0" err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weeks</a:t>
            </a:r>
            <a:endParaRPr lang="fr-FR" altLang="en-US" sz="2800" dirty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indent="-514350">
              <a:buFont typeface="+mj-lt"/>
              <a:buAutoNum type="arabicParenR"/>
            </a:pPr>
            <a:r>
              <a:rPr lang="fr-FR" altLang="en-US" sz="2800" dirty="0" err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Visit</a:t>
            </a:r>
            <a:r>
              <a:rPr lang="fr-FR" altLang="en-US" sz="28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France (and not </a:t>
            </a:r>
            <a:r>
              <a:rPr lang="fr-FR" altLang="en-US" sz="2800" dirty="0" err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only</a:t>
            </a:r>
            <a:r>
              <a:rPr lang="fr-FR" altLang="en-US" sz="28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Paris!)</a:t>
            </a:r>
          </a:p>
          <a:p>
            <a:pPr marL="514350" indent="-514350">
              <a:buFont typeface="+mj-lt"/>
              <a:buAutoNum type="arabicParenR"/>
            </a:pPr>
            <a:r>
              <a:rPr lang="fr-FR" altLang="en-US" sz="2800" dirty="0" err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Study</a:t>
            </a:r>
            <a:r>
              <a:rPr lang="fr-FR" altLang="en-US" sz="28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hard… but </a:t>
            </a:r>
            <a:r>
              <a:rPr lang="fr-FR" altLang="en-US" sz="2800" dirty="0" err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enjoy</a:t>
            </a:r>
            <a:r>
              <a:rPr lang="fr-FR" altLang="en-US" sz="28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the </a:t>
            </a:r>
            <a:r>
              <a:rPr lang="fr-FR" altLang="en-US" sz="2800" dirty="0" err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experience</a:t>
            </a:r>
            <a:r>
              <a:rPr lang="fr-FR" altLang="en-US" sz="28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! </a:t>
            </a:r>
            <a:endParaRPr lang="fr-FR" altLang="en-US" sz="2000" dirty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17D99B-DF97-4505-8742-424F83CD8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91" y="4299124"/>
            <a:ext cx="2161036" cy="21610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E6A55B-5F43-4D24-935E-895C4429F3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01" y="4299124"/>
            <a:ext cx="2161036" cy="21610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F6DEF0-D8FF-4D81-8BEF-641E21892E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60" y="4299124"/>
            <a:ext cx="2161036" cy="21610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1F6B64-5199-4EA4-9ED2-D6DB99717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61" y="4299124"/>
            <a:ext cx="2161036" cy="21610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50BBD9-D428-4DA8-A76B-085E0BBB1A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46" y="4554357"/>
            <a:ext cx="1650570" cy="16505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28714B-9E62-4172-8A20-EC4F39513F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20" y="4354945"/>
            <a:ext cx="1989660" cy="19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03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48072" y="216407"/>
            <a:ext cx="3832838" cy="57332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3318">
              <a:lnSpc>
                <a:spcPts val="1000"/>
              </a:lnSpc>
            </a:pPr>
            <a:endParaRPr sz="1400" dirty="0">
              <a:cs typeface="Cambria"/>
            </a:endParaRPr>
          </a:p>
        </p:txBody>
      </p:sp>
      <p:pic>
        <p:nvPicPr>
          <p:cNvPr id="75" name="Picture 2" descr="G:\Culturel\3-4 UNIVERSITES\CAMPUS FRANCE\Communication\Logos\Logo CF USA-V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7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6">
            <a:extLst>
              <a:ext uri="{FF2B5EF4-FFF2-40B4-BE49-F238E27FC236}">
                <a16:creationId xmlns:a16="http://schemas.microsoft.com/office/drawing/2014/main" id="{60832124-0BC3-C347-980C-57709CB9F9DA}"/>
              </a:ext>
            </a:extLst>
          </p:cNvPr>
          <p:cNvSpPr txBox="1"/>
          <p:nvPr/>
        </p:nvSpPr>
        <p:spPr>
          <a:xfrm>
            <a:off x="238150" y="268287"/>
            <a:ext cx="5629250" cy="1039109"/>
          </a:xfrm>
          <a:prstGeom prst="rect">
            <a:avLst/>
          </a:prstGeom>
        </p:spPr>
        <p:txBody>
          <a:bodyPr wrap="square" lIns="0" tIns="26352" rIns="0" bIns="0" rtlCol="0">
            <a:noAutofit/>
          </a:bodyPr>
          <a:lstStyle/>
          <a:p>
            <a:pPr marL="12700">
              <a:lnSpc>
                <a:spcPts val="4150"/>
              </a:lnSpc>
            </a:pPr>
            <a:endParaRPr sz="5000" b="1" dirty="0">
              <a:solidFill>
                <a:srgbClr val="7030A0"/>
              </a:solidFill>
              <a:cs typeface="Cambria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D6884335-768E-48AA-A868-8F6F40978BCC}"/>
              </a:ext>
            </a:extLst>
          </p:cNvPr>
          <p:cNvSpPr/>
          <p:nvPr/>
        </p:nvSpPr>
        <p:spPr>
          <a:xfrm>
            <a:off x="6127319" y="216407"/>
            <a:ext cx="2800273" cy="5733287"/>
          </a:xfrm>
          <a:custGeom>
            <a:avLst/>
            <a:gdLst/>
            <a:ahLst/>
            <a:cxnLst/>
            <a:rect l="l" t="t" r="r" b="b"/>
            <a:pathLst>
              <a:path w="3779520" h="5733288">
                <a:moveTo>
                  <a:pt x="0" y="5733288"/>
                </a:moveTo>
                <a:lnTo>
                  <a:pt x="3779520" y="5733288"/>
                </a:lnTo>
                <a:lnTo>
                  <a:pt x="3779520" y="0"/>
                </a:lnTo>
                <a:lnTo>
                  <a:pt x="0" y="0"/>
                </a:lnTo>
                <a:lnTo>
                  <a:pt x="0" y="5733288"/>
                </a:lnTo>
                <a:close/>
              </a:path>
            </a:pathLst>
          </a:custGeom>
          <a:solidFill>
            <a:srgbClr val="7937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7C8E6189-DD1B-4785-9E7E-379C0248F95D}"/>
              </a:ext>
            </a:extLst>
          </p:cNvPr>
          <p:cNvSpPr txBox="1"/>
          <p:nvPr/>
        </p:nvSpPr>
        <p:spPr>
          <a:xfrm>
            <a:off x="233070" y="216409"/>
            <a:ext cx="4733782" cy="693611"/>
          </a:xfrm>
          <a:prstGeom prst="rect">
            <a:avLst/>
          </a:prstGeom>
        </p:spPr>
        <p:txBody>
          <a:bodyPr wrap="square" lIns="0" tIns="26352" rIns="0" bIns="0" rtlCol="0">
            <a:noAutofit/>
          </a:bodyPr>
          <a:lstStyle/>
          <a:p>
            <a:pPr marL="12700" marR="53309">
              <a:lnSpc>
                <a:spcPts val="4150"/>
              </a:lnSpc>
            </a:pPr>
            <a:r>
              <a:rPr lang="es-ES" sz="4000" b="1" dirty="0">
                <a:solidFill>
                  <a:srgbClr val="793774"/>
                </a:solidFill>
                <a:cs typeface="Cambria"/>
              </a:rPr>
              <a:t>AT YOUR ARRIVAL</a:t>
            </a:r>
            <a:endParaRPr sz="4000" dirty="0">
              <a:solidFill>
                <a:srgbClr val="793774"/>
              </a:solidFill>
              <a:cs typeface="Cambri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521311-B712-42D5-AEF7-6156A89E3731}"/>
              </a:ext>
            </a:extLst>
          </p:cNvPr>
          <p:cNvSpPr/>
          <p:nvPr/>
        </p:nvSpPr>
        <p:spPr>
          <a:xfrm>
            <a:off x="233069" y="886771"/>
            <a:ext cx="581459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Look for: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The international relations office (SRI) at your host institution = study abroad office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Student’s associations, such as International Exchange Erasmus Network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Your city’s cultural events</a:t>
            </a:r>
          </a:p>
          <a:p>
            <a:pPr lvl="1"/>
            <a:endParaRPr lang="en-US" altLang="en-US" sz="20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endParaRPr lang="en-US" altLang="en-US" sz="20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altLang="en-US" sz="2800" b="1" dirty="0">
                <a:solidFill>
                  <a:schemeClr val="tx2"/>
                </a:solidFill>
                <a:ea typeface="Arial Unicode MS" panose="020B0604020202020204" pitchFamily="34" charset="-128"/>
              </a:rPr>
              <a:t>Useful numbers in France: 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chemeClr val="tx2"/>
                </a:solidFill>
                <a:ea typeface="Arial Unicode MS" panose="020B0604020202020204" pitchFamily="34" charset="-128"/>
              </a:rPr>
              <a:t>Firefighters: 18 or 112 from a cellphone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chemeClr val="tx2"/>
                </a:solidFill>
                <a:ea typeface="Arial Unicode MS" panose="020B0604020202020204" pitchFamily="34" charset="-128"/>
              </a:rPr>
              <a:t>Police: 17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chemeClr val="tx2"/>
                </a:solidFill>
                <a:ea typeface="Arial Unicode MS" panose="020B0604020202020204" pitchFamily="34" charset="-128"/>
              </a:rPr>
              <a:t>SAMU (medical emergency): 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448596-091F-46F6-A0D1-A00CA407E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77" y="797771"/>
            <a:ext cx="3147155" cy="31471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619EA49-C109-4ADF-8B47-FB2EFF7F9BD4}"/>
              </a:ext>
            </a:extLst>
          </p:cNvPr>
          <p:cNvSpPr/>
          <p:nvPr/>
        </p:nvSpPr>
        <p:spPr>
          <a:xfrm>
            <a:off x="6230033" y="3944926"/>
            <a:ext cx="2791348" cy="1389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2293">
              <a:lnSpc>
                <a:spcPct val="97696"/>
              </a:lnSpc>
              <a:spcBef>
                <a:spcPts val="28000"/>
              </a:spcBef>
            </a:pPr>
            <a:r>
              <a:rPr lang="en-US" sz="5000" b="1" dirty="0">
                <a:solidFill>
                  <a:srgbClr val="FFFFFF"/>
                </a:solidFill>
                <a:cs typeface="Cambria"/>
              </a:rPr>
              <a:t>325,000</a:t>
            </a:r>
            <a:br>
              <a:rPr lang="en-US" sz="6000" b="1" dirty="0">
                <a:solidFill>
                  <a:srgbClr val="FFFFFF"/>
                </a:solidFill>
                <a:cs typeface="Cambria"/>
              </a:rPr>
            </a:br>
            <a:r>
              <a:rPr lang="en-US" b="1" dirty="0">
                <a:solidFill>
                  <a:srgbClr val="FFFFFF"/>
                </a:solidFill>
                <a:cs typeface="Cambria"/>
              </a:rPr>
              <a:t>international students </a:t>
            </a:r>
            <a:br>
              <a:rPr lang="en-US" b="1" dirty="0">
                <a:solidFill>
                  <a:srgbClr val="FFFFFF"/>
                </a:solidFill>
                <a:cs typeface="Cambria"/>
              </a:rPr>
            </a:br>
            <a:r>
              <a:rPr lang="en-US" b="1" dirty="0">
                <a:solidFill>
                  <a:srgbClr val="FFFFFF"/>
                </a:solidFill>
                <a:cs typeface="Cambria"/>
              </a:rPr>
              <a:t>study in France every year</a:t>
            </a:r>
            <a:endParaRPr lang="en-US" dirty="0"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10593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>
            <a:extLst>
              <a:ext uri="{FF2B5EF4-FFF2-40B4-BE49-F238E27FC236}">
                <a16:creationId xmlns:a16="http://schemas.microsoft.com/office/drawing/2014/main" id="{CC597EEA-C311-45C3-A1B4-490C53BF9B99}"/>
              </a:ext>
            </a:extLst>
          </p:cNvPr>
          <p:cNvSpPr/>
          <p:nvPr/>
        </p:nvSpPr>
        <p:spPr>
          <a:xfrm>
            <a:off x="238150" y="216407"/>
            <a:ext cx="8689442" cy="5733287"/>
          </a:xfrm>
          <a:custGeom>
            <a:avLst/>
            <a:gdLst/>
            <a:ahLst/>
            <a:cxnLst/>
            <a:rect l="l" t="t" r="r" b="b"/>
            <a:pathLst>
              <a:path w="3779520" h="5733288">
                <a:moveTo>
                  <a:pt x="0" y="5733288"/>
                </a:moveTo>
                <a:lnTo>
                  <a:pt x="3779520" y="5733288"/>
                </a:lnTo>
                <a:lnTo>
                  <a:pt x="3779520" y="0"/>
                </a:lnTo>
                <a:lnTo>
                  <a:pt x="0" y="0"/>
                </a:lnTo>
                <a:lnTo>
                  <a:pt x="0" y="5733288"/>
                </a:lnTo>
                <a:close/>
              </a:path>
            </a:pathLst>
          </a:custGeom>
          <a:solidFill>
            <a:srgbClr val="7937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4FCC85-FE1A-4FDD-BBE5-F7D47597B85E}"/>
              </a:ext>
            </a:extLst>
          </p:cNvPr>
          <p:cNvSpPr/>
          <p:nvPr/>
        </p:nvSpPr>
        <p:spPr>
          <a:xfrm>
            <a:off x="238150" y="1195972"/>
            <a:ext cx="789908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Campus France</a:t>
            </a:r>
          </a:p>
          <a:p>
            <a:pPr lvl="1"/>
            <a:r>
              <a:rPr lang="en-US" altLang="en-US" sz="28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www.campusfrance.org/en</a:t>
            </a:r>
            <a:endParaRPr lang="en-US" altLang="en-US" sz="2800" dirty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endParaRPr lang="en-US" altLang="en-US" sz="1400" b="1" dirty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US Embassy in France</a:t>
            </a:r>
          </a:p>
          <a:p>
            <a:pPr lvl="1"/>
            <a:r>
              <a:rPr lang="en-US" altLang="en-US" sz="28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www.fr.usembassy.gov</a:t>
            </a:r>
            <a:endParaRPr lang="en-US" altLang="en-US" sz="2800" dirty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endParaRPr lang="en-US" altLang="en-US" sz="1400" b="1" dirty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Buddy system</a:t>
            </a:r>
          </a:p>
          <a:p>
            <a:pPr lvl="1"/>
            <a:r>
              <a:rPr lang="en-US" altLang="en-US" sz="28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www.buddysystem.eu/choose</a:t>
            </a:r>
            <a:endParaRPr lang="en-US" altLang="en-US" sz="2800" dirty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endParaRPr lang="en-US" altLang="en-US" sz="1400" b="1" dirty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France Alumni USA</a:t>
            </a:r>
          </a:p>
          <a:p>
            <a:pPr lvl="1"/>
            <a:r>
              <a:rPr lang="en-US" altLang="en-US" sz="28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www.usa.francealumni.fr</a:t>
            </a:r>
            <a:r>
              <a:rPr lang="en-US" altLang="en-US" sz="28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96EDB366-7EDC-47E7-AF2A-9FEBD93CD177}"/>
              </a:ext>
            </a:extLst>
          </p:cNvPr>
          <p:cNvSpPr txBox="1"/>
          <p:nvPr/>
        </p:nvSpPr>
        <p:spPr>
          <a:xfrm>
            <a:off x="677264" y="561500"/>
            <a:ext cx="4733782" cy="693611"/>
          </a:xfrm>
          <a:prstGeom prst="rect">
            <a:avLst/>
          </a:prstGeom>
        </p:spPr>
        <p:txBody>
          <a:bodyPr wrap="square" lIns="0" tIns="26352" rIns="0" bIns="0" rtlCol="0">
            <a:noAutofit/>
          </a:bodyPr>
          <a:lstStyle/>
          <a:p>
            <a:pPr marL="12700" marR="53309">
              <a:lnSpc>
                <a:spcPts val="4150"/>
              </a:lnSpc>
            </a:pPr>
            <a:r>
              <a:rPr lang="es-ES" sz="4000" b="1" dirty="0">
                <a:solidFill>
                  <a:schemeClr val="bg1"/>
                </a:solidFill>
                <a:cs typeface="Cambria"/>
              </a:rPr>
              <a:t>RESOURCES</a:t>
            </a:r>
            <a:endParaRPr sz="4000" dirty="0">
              <a:solidFill>
                <a:schemeClr val="bg1"/>
              </a:solidFill>
              <a:cs typeface="Cambria"/>
            </a:endParaRPr>
          </a:p>
        </p:txBody>
      </p:sp>
      <p:pic>
        <p:nvPicPr>
          <p:cNvPr id="8" name="Picture 2" descr="G:\Culturel\3-4 UNIVERSITES\CAMPUS FRANCE\Communication\Logos\Logo CF USA-VF.png">
            <a:extLst>
              <a:ext uri="{FF2B5EF4-FFF2-40B4-BE49-F238E27FC236}">
                <a16:creationId xmlns:a16="http://schemas.microsoft.com/office/drawing/2014/main" id="{A7B386F6-8C00-4761-A977-ED59927F1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7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85CB6A-ECE3-4008-AB3B-0FC30B19A4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096" y="2408468"/>
            <a:ext cx="3720568" cy="37205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4A6F50-0750-48F4-974C-29A0C9DCE8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289" y="395749"/>
            <a:ext cx="2161036" cy="216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19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0DA5C1-B82A-4A39-BC96-4B2C09E2B3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60" t="13503" r="14293" b="8204"/>
          <a:stretch/>
        </p:blipFill>
        <p:spPr>
          <a:xfrm>
            <a:off x="1538524" y="997527"/>
            <a:ext cx="6066951" cy="5370947"/>
          </a:xfrm>
          <a:prstGeom prst="rect">
            <a:avLst/>
          </a:prstGeom>
        </p:spPr>
      </p:pic>
      <p:sp>
        <p:nvSpPr>
          <p:cNvPr id="3" name="object 8">
            <a:extLst>
              <a:ext uri="{FF2B5EF4-FFF2-40B4-BE49-F238E27FC236}">
                <a16:creationId xmlns:a16="http://schemas.microsoft.com/office/drawing/2014/main" id="{B431234E-70AE-44B5-8DD0-41339106D83F}"/>
              </a:ext>
            </a:extLst>
          </p:cNvPr>
          <p:cNvSpPr txBox="1"/>
          <p:nvPr/>
        </p:nvSpPr>
        <p:spPr>
          <a:xfrm>
            <a:off x="233070" y="216409"/>
            <a:ext cx="7636312" cy="693611"/>
          </a:xfrm>
          <a:prstGeom prst="rect">
            <a:avLst/>
          </a:prstGeom>
        </p:spPr>
        <p:txBody>
          <a:bodyPr wrap="square" lIns="0" tIns="26352" rIns="0" bIns="0" rtlCol="0">
            <a:noAutofit/>
          </a:bodyPr>
          <a:lstStyle/>
          <a:p>
            <a:pPr marL="12700" marR="53309">
              <a:lnSpc>
                <a:spcPts val="4150"/>
              </a:lnSpc>
            </a:pPr>
            <a:r>
              <a:rPr lang="es-ES" sz="4000" b="1" dirty="0">
                <a:solidFill>
                  <a:srgbClr val="793774"/>
                </a:solidFill>
                <a:cs typeface="Cambria"/>
              </a:rPr>
              <a:t>US REPRESENTATIONS IN FRANCE</a:t>
            </a:r>
            <a:endParaRPr sz="4000" dirty="0">
              <a:solidFill>
                <a:srgbClr val="793774"/>
              </a:solidFill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6801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</TotalTime>
  <Words>169</Words>
  <Application>Microsoft Office PowerPoint</Application>
  <PresentationFormat>On-screen Show (4:3)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Unicode MS</vt:lpstr>
      <vt:lpstr>Calibri</vt:lpstr>
      <vt:lpstr>Calibri Light</vt:lpstr>
      <vt:lpstr>Cambria</vt:lpstr>
      <vt:lpstr>Roboto Cn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 ROIG RIPOLL</dc:creator>
  <cp:lastModifiedBy>Mar ROIG RIPOLL</cp:lastModifiedBy>
  <cp:revision>15</cp:revision>
  <dcterms:created xsi:type="dcterms:W3CDTF">2018-11-21T23:26:37Z</dcterms:created>
  <dcterms:modified xsi:type="dcterms:W3CDTF">2018-11-28T23:07:20Z</dcterms:modified>
</cp:coreProperties>
</file>