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25" r:id="rId3"/>
    <p:sldId id="326" r:id="rId4"/>
    <p:sldId id="31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5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Tuition fees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7484288798629443E-2"/>
                  <c:y val="-2.04778390881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6C-49FC-BE75-7DD2D79C9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Bachelor</c:v>
                </c:pt>
                <c:pt idx="1">
                  <c:v>Master</c:v>
                </c:pt>
                <c:pt idx="2">
                  <c:v>PhD</c:v>
                </c:pt>
              </c:strCache>
            </c:strRef>
          </c:cat>
          <c:val>
            <c:numRef>
              <c:f>Sheet1!$B$2:$B$4</c:f>
              <c:numCache>
                <c:formatCode>#,##0\ [$€-C0A]</c:formatCode>
                <c:ptCount val="3"/>
                <c:pt idx="0">
                  <c:v>2770</c:v>
                </c:pt>
                <c:pt idx="1">
                  <c:v>3770</c:v>
                </c:pt>
                <c:pt idx="2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0-4690-909A-3051DFCB7F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 subsidize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20-4690-909A-3051DFCB7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Bachelor</c:v>
                </c:pt>
                <c:pt idx="1">
                  <c:v>Master</c:v>
                </c:pt>
                <c:pt idx="2">
                  <c:v>PhD</c:v>
                </c:pt>
              </c:strCache>
            </c:strRef>
          </c:cat>
          <c:val>
            <c:numRef>
              <c:f>Sheet1!$C$2:$C$4</c:f>
              <c:numCache>
                <c:formatCode>#,##0\ [$€-C0A]</c:formatCode>
                <c:ptCount val="3"/>
                <c:pt idx="0">
                  <c:v>7230</c:v>
                </c:pt>
                <c:pt idx="1">
                  <c:v>10230</c:v>
                </c:pt>
                <c:pt idx="2">
                  <c:v>13720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0-4690-909A-3051DFCB7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951528"/>
        <c:axId val="393948576"/>
      </c:barChart>
      <c:catAx>
        <c:axId val="39395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48576"/>
        <c:crosses val="autoZero"/>
        <c:auto val="1"/>
        <c:lblAlgn val="ctr"/>
        <c:lblOffset val="100"/>
        <c:noMultiLvlLbl val="0"/>
      </c:catAx>
      <c:valAx>
        <c:axId val="39394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C0A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2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0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14D5-AB68-42FF-8AEA-F93EF339709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79F6-7C91-41A8-91B6-5E8F9A68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8" y="216407"/>
            <a:ext cx="8711184" cy="5724144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77663-7CDA-4C41-BE04-E79B5D453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228600"/>
            <a:ext cx="8711184" cy="571195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9DB978F-F4FF-E54A-8CF0-F715D355A08E}"/>
              </a:ext>
            </a:extLst>
          </p:cNvPr>
          <p:cNvSpPr txBox="1"/>
          <p:nvPr/>
        </p:nvSpPr>
        <p:spPr>
          <a:xfrm>
            <a:off x="3583788" y="4800600"/>
            <a:ext cx="5268190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COST</a:t>
            </a:r>
            <a:endParaRPr lang="fr-FR" sz="66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5454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8041B7F3-54F2-49A0-AB2A-A0700E48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4ECE-36CD-47F9-899A-D4C1977E3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5" y="774311"/>
            <a:ext cx="7148008" cy="50770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E78CF2-2DF1-406E-ADE0-70A4887F45B0}"/>
              </a:ext>
            </a:extLst>
          </p:cNvPr>
          <p:cNvSpPr/>
          <p:nvPr/>
        </p:nvSpPr>
        <p:spPr>
          <a:xfrm rot="21292655">
            <a:off x="226836" y="457314"/>
            <a:ext cx="5497146" cy="646331"/>
          </a:xfrm>
          <a:prstGeom prst="rect">
            <a:avLst/>
          </a:prstGeom>
          <a:solidFill>
            <a:srgbClr val="3E9AC5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THE FRENCH GOVERNMENT</a:t>
            </a:r>
            <a:endParaRPr lang="fr-FR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465B2-17E2-4689-AB59-21F07BD6C23A}"/>
              </a:ext>
            </a:extLst>
          </p:cNvPr>
          <p:cNvSpPr/>
          <p:nvPr/>
        </p:nvSpPr>
        <p:spPr>
          <a:xfrm rot="21423621">
            <a:off x="563687" y="1052200"/>
            <a:ext cx="7157166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SUBSIDIZES ALL STUDENTS</a:t>
            </a:r>
            <a:endParaRPr lang="fr-FR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23759-5B80-4694-82C0-2E62F038F132}"/>
              </a:ext>
            </a:extLst>
          </p:cNvPr>
          <p:cNvSpPr/>
          <p:nvPr/>
        </p:nvSpPr>
        <p:spPr>
          <a:xfrm rot="21329129">
            <a:off x="3918481" y="1697524"/>
            <a:ext cx="4145361" cy="461665"/>
          </a:xfrm>
          <a:prstGeom prst="rect">
            <a:avLst/>
          </a:prstGeom>
          <a:solidFill>
            <a:srgbClr val="E50046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ea typeface="Roboto Cn" pitchFamily="2" charset="0"/>
              </a:rPr>
              <a:t>(EVEN INTERNATIONAL ONES!)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7642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60832124-0BC3-C347-980C-57709CB9F9DA}"/>
              </a:ext>
            </a:extLst>
          </p:cNvPr>
          <p:cNvSpPr txBox="1"/>
          <p:nvPr/>
        </p:nvSpPr>
        <p:spPr>
          <a:xfrm>
            <a:off x="238150" y="268287"/>
            <a:ext cx="5629250" cy="1039109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endParaRPr sz="5000" b="1" dirty="0">
              <a:solidFill>
                <a:srgbClr val="7030A0"/>
              </a:solidFill>
              <a:cs typeface="Cambria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19CFE86-BE37-F543-9E45-3EC2EC26E63C}"/>
              </a:ext>
            </a:extLst>
          </p:cNvPr>
          <p:cNvSpPr txBox="1"/>
          <p:nvPr/>
        </p:nvSpPr>
        <p:spPr>
          <a:xfrm>
            <a:off x="238150" y="323191"/>
            <a:ext cx="8372450" cy="96690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r>
              <a:rPr lang="fr-FR" sz="5000" b="1" dirty="0">
                <a:solidFill>
                  <a:schemeClr val="tx2"/>
                </a:solidFill>
                <a:cs typeface="Cambria"/>
              </a:rPr>
              <a:t>DEGREES &amp; TUITION FEES </a:t>
            </a:r>
            <a:r>
              <a:rPr lang="fr-FR" sz="2400" b="1" dirty="0">
                <a:solidFill>
                  <a:schemeClr val="tx2"/>
                </a:solidFill>
                <a:cs typeface="Cambria"/>
              </a:rPr>
              <a:t>(per </a:t>
            </a:r>
            <a:r>
              <a:rPr lang="fr-FR" sz="2400" b="1" dirty="0" err="1">
                <a:solidFill>
                  <a:schemeClr val="tx2"/>
                </a:solidFill>
                <a:cs typeface="Cambria"/>
              </a:rPr>
              <a:t>year</a:t>
            </a:r>
            <a:r>
              <a:rPr lang="fr-FR" sz="2400" b="1" dirty="0">
                <a:solidFill>
                  <a:schemeClr val="tx2"/>
                </a:solidFill>
                <a:cs typeface="Cambria"/>
              </a:rPr>
              <a:t>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4477DB-50C3-4930-8BE0-7331FE994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016551"/>
              </p:ext>
            </p:extLst>
          </p:nvPr>
        </p:nvGraphicFramePr>
        <p:xfrm>
          <a:off x="533401" y="984571"/>
          <a:ext cx="8077199" cy="49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F2A71DD-2602-43F5-A29B-80F79ABC8C60}"/>
              </a:ext>
            </a:extLst>
          </p:cNvPr>
          <p:cNvSpPr/>
          <p:nvPr/>
        </p:nvSpPr>
        <p:spPr>
          <a:xfrm rot="21292655">
            <a:off x="1511483" y="1075588"/>
            <a:ext cx="5018233" cy="492443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THE FRENCH GOVERNMENT PAYS…</a:t>
            </a:r>
            <a:endParaRPr lang="fr-FR" sz="2600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A9E1FD15-E3C9-4358-B293-2D971761EB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576" y="3491519"/>
            <a:ext cx="2833460" cy="463571"/>
          </a:xfrm>
          <a:prstGeom prst="curvedConnector3">
            <a:avLst>
              <a:gd name="adj1" fmla="val 107372"/>
            </a:avLst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D701707-C037-4B9F-BBFB-097328BACF88}"/>
              </a:ext>
            </a:extLst>
          </p:cNvPr>
          <p:cNvCxnSpPr>
            <a:cxnSpLocks/>
          </p:cNvCxnSpPr>
          <p:nvPr/>
        </p:nvCxnSpPr>
        <p:spPr>
          <a:xfrm rot="5400000">
            <a:off x="2187406" y="2372101"/>
            <a:ext cx="2324465" cy="769142"/>
          </a:xfrm>
          <a:prstGeom prst="curvedConnector3">
            <a:avLst>
              <a:gd name="adj1" fmla="val 107418"/>
            </a:avLst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74080-C130-471F-A001-A36E4291AA07}"/>
              </a:ext>
            </a:extLst>
          </p:cNvPr>
          <p:cNvSpPr/>
          <p:nvPr/>
        </p:nvSpPr>
        <p:spPr>
          <a:xfrm rot="21423621">
            <a:off x="1286670" y="1816836"/>
            <a:ext cx="166765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YOU PAY…</a:t>
            </a:r>
          </a:p>
        </p:txBody>
      </p:sp>
    </p:spTree>
    <p:extLst>
      <p:ext uri="{BB962C8B-B14F-4D97-AF65-F5344CB8AC3E}">
        <p14:creationId xmlns:p14="http://schemas.microsoft.com/office/powerpoint/2010/main" val="39011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5CE2FE-FC70-4B32-9331-A2B6D37D79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2600" y="726927"/>
          <a:ext cx="8178800" cy="54041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5">
                  <a:extLst>
                    <a:ext uri="{9D8B030D-6E8A-4147-A177-3AD203B41FA5}">
                      <a16:colId xmlns:a16="http://schemas.microsoft.com/office/drawing/2014/main" val="3998912128"/>
                    </a:ext>
                  </a:extLst>
                </a:gridCol>
                <a:gridCol w="2294465">
                  <a:extLst>
                    <a:ext uri="{9D8B030D-6E8A-4147-A177-3AD203B41FA5}">
                      <a16:colId xmlns:a16="http://schemas.microsoft.com/office/drawing/2014/main" val="2594070775"/>
                    </a:ext>
                  </a:extLst>
                </a:gridCol>
                <a:gridCol w="2150530">
                  <a:extLst>
                    <a:ext uri="{9D8B030D-6E8A-4147-A177-3AD203B41FA5}">
                      <a16:colId xmlns:a16="http://schemas.microsoft.com/office/drawing/2014/main" val="1731207015"/>
                    </a:ext>
                  </a:extLst>
                </a:gridCol>
              </a:tblGrid>
              <a:tr h="598599">
                <a:tc>
                  <a:txBody>
                    <a:bodyPr/>
                    <a:lstStyle/>
                    <a:p>
                      <a:pPr fontAlgn="b"/>
                      <a:r>
                        <a:rPr lang="en-US" sz="2700">
                          <a:effectLst/>
                        </a:rPr>
                        <a:t>Cost of living per month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700">
                          <a:effectLst/>
                        </a:rPr>
                        <a:t>Paris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700">
                          <a:effectLst/>
                        </a:rPr>
                        <a:t>Rest of France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 anchor="b"/>
                </a:tc>
                <a:extLst>
                  <a:ext uri="{0D108BD9-81ED-4DB2-BD59-A6C34878D82A}">
                    <a16:rowId xmlns:a16="http://schemas.microsoft.com/office/drawing/2014/main" val="528396445"/>
                  </a:ext>
                </a:extLst>
              </a:tr>
              <a:tr h="1003251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Housing (all charges included)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$800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dirty="0">
                          <a:effectLst/>
                        </a:rPr>
                        <a:t>$500</a:t>
                      </a:r>
                      <a:endParaRPr lang="en-US" sz="270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054980675"/>
                  </a:ext>
                </a:extLst>
              </a:tr>
              <a:tr h="598599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Food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$350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$300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3501061228"/>
                  </a:ext>
                </a:extLst>
              </a:tr>
              <a:tr h="1003251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Cultural and social activities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$150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$100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241871212"/>
                  </a:ext>
                </a:extLst>
              </a:tr>
              <a:tr h="598599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Transportation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$50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$40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3208952199"/>
                  </a:ext>
                </a:extLst>
              </a:tr>
              <a:tr h="598599"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TOTAL per month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$1,350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$940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233398569"/>
                  </a:ext>
                </a:extLst>
              </a:tr>
              <a:tr h="1003251"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TOTAL per academic year (10 months)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$13,500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 dirty="0">
                          <a:effectLst/>
                        </a:rPr>
                        <a:t>$9,400 </a:t>
                      </a:r>
                      <a:endParaRPr lang="en-US" sz="2700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41835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98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86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 ROIG RIPOLL</dc:creator>
  <cp:lastModifiedBy>Mar ROIG RIPOLL</cp:lastModifiedBy>
  <cp:revision>4</cp:revision>
  <dcterms:created xsi:type="dcterms:W3CDTF">2018-11-28T22:01:16Z</dcterms:created>
  <dcterms:modified xsi:type="dcterms:W3CDTF">2019-03-01T01:57:29Z</dcterms:modified>
</cp:coreProperties>
</file>